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256" r:id="rId5"/>
    <p:sldId id="257" r:id="rId6"/>
    <p:sldId id="260" r:id="rId7"/>
    <p:sldId id="262" r:id="rId8"/>
    <p:sldId id="263"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830F03D-FD8A-0CD6-E5C1-9FFC3C8625C7}" name="Alison Kaufman" initials="AK" userId="S::atkaufman@ysu.edu::870ac2d2-a196-48cc-927e-ac55ec469a39" providerId="AD"/>
  <p188:author id="{97D5C99A-AE67-E5E6-9311-E2B70FA1BC8E}" name="Hillary L Fuhrman" initials="HF" userId="S::hlfuhrman@ysu.edu::af14d5d1-7a27-4dfe-a2ee-830b0e5dcbdb"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5A1E69-02B7-465F-BEF4-CF003B5D8CA9}" v="3" dt="2022-11-17T13:59:42.778"/>
    <p1510:client id="{2FC260B0-12C0-4C3F-A546-AA031116F86F}" v="202" vWet="207" dt="2022-11-03T15:35:46.158"/>
    <p1510:client id="{37D39FB7-EFD9-40DE-8DA3-25259236B6C3}" v="1" dt="2022-11-02T19:39:52.651"/>
    <p1510:client id="{39579197-106F-4BFB-BE0E-6E2280E72C27}" v="364" dt="2022-11-02T23:12:10.879"/>
    <p1510:client id="{745E5686-1F2D-4E05-B962-2EF19A54200F}" v="99" dt="2022-11-02T19:36:06.699"/>
    <p1510:client id="{81480E50-66B1-4FAF-8F36-335ACA0ABCD5}" v="9" dt="2022-11-03T15:35:54.618"/>
    <p1510:client id="{8B22EBF1-D416-4C33-A8EB-826EAFD86B30}" v="439" dt="2022-11-16T16:45:42.1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6E74AB-2575-4CB0-93CD-DC378036AD1C}" type="datetimeFigureOut">
              <a:rPr lang="en-US" smtClean="0"/>
              <a:t>11/30/2022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32C27-5C44-4958-977A-A33C9BDF367B}" type="slidenum">
              <a:rPr lang="en-US" smtClean="0"/>
              <a:t>‹#›</a:t>
            </a:fld>
            <a:endParaRPr lang="en-US"/>
          </a:p>
        </p:txBody>
      </p:sp>
    </p:spTree>
    <p:extLst>
      <p:ext uri="{BB962C8B-B14F-4D97-AF65-F5344CB8AC3E}">
        <p14:creationId xmlns:p14="http://schemas.microsoft.com/office/powerpoint/2010/main" val="2531684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ysu.edu/institute-teaching-and-learning/teacher-recognizes-students-lives-impact-their-role-learners"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uwaterloo.ca/centre-for-teaching-excellence/teaching-resources/teaching-tips/developing-assignments/group-work/making-group-contracts"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E032C27-5C44-4958-977A-A33C9BDF367B}" type="slidenum">
              <a:rPr lang="en-US" smtClean="0"/>
              <a:t>1</a:t>
            </a:fld>
            <a:endParaRPr lang="en-US"/>
          </a:p>
        </p:txBody>
      </p:sp>
    </p:spTree>
    <p:extLst>
      <p:ext uri="{BB962C8B-B14F-4D97-AF65-F5344CB8AC3E}">
        <p14:creationId xmlns:p14="http://schemas.microsoft.com/office/powerpoint/2010/main" val="2414751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E032C27-5C44-4958-977A-A33C9BDF367B}" type="slidenum">
              <a:rPr lang="en-US" smtClean="0"/>
              <a:t>2</a:t>
            </a:fld>
            <a:endParaRPr lang="en-US"/>
          </a:p>
        </p:txBody>
      </p:sp>
    </p:spTree>
    <p:extLst>
      <p:ext uri="{BB962C8B-B14F-4D97-AF65-F5344CB8AC3E}">
        <p14:creationId xmlns:p14="http://schemas.microsoft.com/office/powerpoint/2010/main" val="2511100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E032C27-5C44-4958-977A-A33C9BDF367B}" type="slidenum">
              <a:rPr lang="en-US" smtClean="0"/>
              <a:t>3</a:t>
            </a:fld>
            <a:endParaRPr lang="en-US"/>
          </a:p>
        </p:txBody>
      </p:sp>
    </p:spTree>
    <p:extLst>
      <p:ext uri="{BB962C8B-B14F-4D97-AF65-F5344CB8AC3E}">
        <p14:creationId xmlns:p14="http://schemas.microsoft.com/office/powerpoint/2010/main" val="3425271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Students are not vessels to pour information into. Their lives impact their perceptions and experiences at YSU and our job is to support their education both inside and outside of the classroom. That doesn't mean we have to do it all, but that we can be compassionate and also connect them with resources.</a:t>
            </a:r>
            <a:endParaRPr lang="en-US" dirty="0"/>
          </a:p>
        </p:txBody>
      </p:sp>
      <p:sp>
        <p:nvSpPr>
          <p:cNvPr id="4" name="Slide Number Placeholder 3"/>
          <p:cNvSpPr>
            <a:spLocks noGrp="1"/>
          </p:cNvSpPr>
          <p:nvPr>
            <p:ph type="sldNum" sz="quarter" idx="5"/>
          </p:nvPr>
        </p:nvSpPr>
        <p:spPr/>
        <p:txBody>
          <a:bodyPr/>
          <a:lstStyle/>
          <a:p>
            <a:fld id="{6E032C27-5C44-4958-977A-A33C9BDF367B}" type="slidenum">
              <a:rPr lang="en-US" smtClean="0"/>
              <a:t>4</a:t>
            </a:fld>
            <a:endParaRPr lang="en-US"/>
          </a:p>
        </p:txBody>
      </p:sp>
    </p:spTree>
    <p:extLst>
      <p:ext uri="{BB962C8B-B14F-4D97-AF65-F5344CB8AC3E}">
        <p14:creationId xmlns:p14="http://schemas.microsoft.com/office/powerpoint/2010/main" val="3505363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Resources referenced:</a:t>
            </a:r>
          </a:p>
          <a:p>
            <a:r>
              <a:rPr lang="en-US" dirty="0">
                <a:cs typeface="Calibri"/>
              </a:rPr>
              <a:t>TEACH resource page, "</a:t>
            </a:r>
            <a:r>
              <a:rPr lang="en-US" dirty="0">
                <a:cs typeface="Calibri"/>
                <a:hlinkClick r:id="rId3"/>
              </a:rPr>
              <a:t>The teacher recognizes students' lives impact their role as learners</a:t>
            </a:r>
            <a:r>
              <a:rPr lang="en-US" dirty="0">
                <a:cs typeface="Calibri"/>
              </a:rPr>
              <a:t>."</a:t>
            </a:r>
          </a:p>
          <a:p>
            <a:r>
              <a:rPr lang="en-US" dirty="0">
                <a:cs typeface="Calibri"/>
              </a:rPr>
              <a:t>University of Waterloo Centre for Teaching Excellence's "</a:t>
            </a:r>
            <a:r>
              <a:rPr lang="en-US" dirty="0">
                <a:cs typeface="Calibri"/>
                <a:hlinkClick r:id="rId4"/>
              </a:rPr>
              <a:t>Making Group Contracts</a:t>
            </a:r>
            <a:r>
              <a:rPr lang="en-US" dirty="0">
                <a:cs typeface="Calibri"/>
              </a:rPr>
              <a:t>"</a:t>
            </a:r>
            <a:endParaRPr lang="en-US" dirty="0"/>
          </a:p>
          <a:p>
            <a:endParaRPr lang="en-US">
              <a:cs typeface="Calibri"/>
            </a:endParaRPr>
          </a:p>
        </p:txBody>
      </p:sp>
      <p:sp>
        <p:nvSpPr>
          <p:cNvPr id="4" name="Slide Number Placeholder 3"/>
          <p:cNvSpPr>
            <a:spLocks noGrp="1"/>
          </p:cNvSpPr>
          <p:nvPr>
            <p:ph type="sldNum" sz="quarter" idx="5"/>
          </p:nvPr>
        </p:nvSpPr>
        <p:spPr/>
        <p:txBody>
          <a:bodyPr/>
          <a:lstStyle/>
          <a:p>
            <a:fld id="{6E032C27-5C44-4958-977A-A33C9BDF367B}" type="slidenum">
              <a:rPr lang="en-US" smtClean="0"/>
              <a:t>5</a:t>
            </a:fld>
            <a:endParaRPr lang="en-US"/>
          </a:p>
        </p:txBody>
      </p:sp>
    </p:spTree>
    <p:extLst>
      <p:ext uri="{BB962C8B-B14F-4D97-AF65-F5344CB8AC3E}">
        <p14:creationId xmlns:p14="http://schemas.microsoft.com/office/powerpoint/2010/main" val="985903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E032C27-5C44-4958-977A-A33C9BDF367B}" type="slidenum">
              <a:rPr lang="en-US" smtClean="0"/>
              <a:t>6</a:t>
            </a:fld>
            <a:endParaRPr lang="en-US"/>
          </a:p>
        </p:txBody>
      </p:sp>
    </p:spTree>
    <p:extLst>
      <p:ext uri="{BB962C8B-B14F-4D97-AF65-F5344CB8AC3E}">
        <p14:creationId xmlns:p14="http://schemas.microsoft.com/office/powerpoint/2010/main" val="3179587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11/30/2022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11/30/2022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11/30/2022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11/30/2022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uwaterloo.ca/student-success/sites/ca.student-success/files/uploads/files/TipSheet_GroupWork_0.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uwaterloo.ca/centre-for-teaching-excellence/teaching-resources/teaching-tips/developing-assignments/group-work/making-group-contracts"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sv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10" Type="http://schemas.openxmlformats.org/officeDocument/2006/relationships/image" Target="../media/image1.png"/><Relationship Id="rId4" Type="http://schemas.openxmlformats.org/officeDocument/2006/relationships/image" Target="../media/image5.png"/><Relationship Id="rId9" Type="http://schemas.openxmlformats.org/officeDocument/2006/relationships/image" Target="../media/image10.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Rectangle 11">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p:cNvSpPr>
            <a:spLocks noGrp="1"/>
          </p:cNvSpPr>
          <p:nvPr>
            <p:ph type="ctrTitle"/>
          </p:nvPr>
        </p:nvSpPr>
        <p:spPr>
          <a:xfrm>
            <a:off x="3315031" y="1380754"/>
            <a:ext cx="5561938" cy="2513516"/>
          </a:xfrm>
        </p:spPr>
        <p:txBody>
          <a:bodyPr>
            <a:normAutofit/>
          </a:bodyPr>
          <a:lstStyle/>
          <a:p>
            <a:r>
              <a:rPr lang="en-US" dirty="0">
                <a:cs typeface="Calibri Light"/>
              </a:rPr>
              <a:t>H is for </a:t>
            </a:r>
            <a:br>
              <a:rPr lang="en-US" dirty="0">
                <a:cs typeface="Calibri Light"/>
              </a:rPr>
            </a:br>
            <a:r>
              <a:rPr lang="en-US" dirty="0">
                <a:cs typeface="Calibri Light"/>
              </a:rPr>
              <a:t>Humane</a:t>
            </a:r>
          </a:p>
        </p:txBody>
      </p:sp>
      <p:sp>
        <p:nvSpPr>
          <p:cNvPr id="3" name="Subtitle 2"/>
          <p:cNvSpPr>
            <a:spLocks noGrp="1"/>
          </p:cNvSpPr>
          <p:nvPr>
            <p:ph type="subTitle" idx="1"/>
          </p:nvPr>
        </p:nvSpPr>
        <p:spPr>
          <a:xfrm>
            <a:off x="3315031" y="4076802"/>
            <a:ext cx="5561938" cy="1534587"/>
          </a:xfrm>
        </p:spPr>
        <p:txBody>
          <a:bodyPr vert="horz" lIns="91440" tIns="45720" rIns="91440" bIns="45720" rtlCol="0">
            <a:normAutofit/>
          </a:bodyPr>
          <a:lstStyle/>
          <a:p>
            <a:r>
              <a:rPr lang="en-US">
                <a:cs typeface="Calibri"/>
              </a:rPr>
              <a:t>Intro and Tips for the TEACH Principles</a:t>
            </a:r>
            <a:endParaRPr lang="en-US"/>
          </a:p>
        </p:txBody>
      </p:sp>
      <p:sp>
        <p:nvSpPr>
          <p:cNvPr id="16" name="Arc 15">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Oval 17">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865C19-92B9-E6EB-967C-5735DFA20E9A}"/>
              </a:ext>
            </a:extLst>
          </p:cNvPr>
          <p:cNvSpPr>
            <a:spLocks noGrp="1"/>
          </p:cNvSpPr>
          <p:nvPr>
            <p:ph type="title"/>
          </p:nvPr>
        </p:nvSpPr>
        <p:spPr>
          <a:xfrm>
            <a:off x="686834" y="1153572"/>
            <a:ext cx="3200400" cy="4461163"/>
          </a:xfrm>
        </p:spPr>
        <p:txBody>
          <a:bodyPr>
            <a:normAutofit/>
          </a:bodyPr>
          <a:lstStyle/>
          <a:p>
            <a:r>
              <a:rPr lang="en-US" b="1">
                <a:solidFill>
                  <a:srgbClr val="FFFFFF"/>
                </a:solidFill>
                <a:cs typeface="Calibri Light"/>
              </a:rPr>
              <a:t>What are the TEACH Principles?</a:t>
            </a:r>
            <a:endParaRPr lang="en-US" b="1">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96E0975-17D0-155E-3F89-AB4CEFE1B2DD}"/>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a:cs typeface="Calibri"/>
              </a:rPr>
              <a:t>Developed by the Senate Teaching and Learning Committee</a:t>
            </a:r>
          </a:p>
          <a:p>
            <a:r>
              <a:rPr lang="en-US">
                <a:cs typeface="Calibri"/>
              </a:rPr>
              <a:t>Academic Senate endorsed spring 2022</a:t>
            </a:r>
          </a:p>
          <a:p>
            <a:r>
              <a:rPr lang="en-US">
                <a:cs typeface="Calibri"/>
              </a:rPr>
              <a:t>"Principles of Good Practice in Teaching"</a:t>
            </a:r>
          </a:p>
          <a:p>
            <a:r>
              <a:rPr lang="en-US">
                <a:cs typeface="Calibri"/>
              </a:rPr>
              <a:t>Based in:</a:t>
            </a:r>
          </a:p>
          <a:p>
            <a:pPr lvl="1"/>
            <a:r>
              <a:rPr lang="en-US">
                <a:cs typeface="Calibri"/>
              </a:rPr>
              <a:t>Need for a better "definition" of good teaching</a:t>
            </a:r>
          </a:p>
          <a:p>
            <a:pPr lvl="1"/>
            <a:r>
              <a:rPr lang="en-US">
                <a:cs typeface="Calibri"/>
              </a:rPr>
              <a:t>Literature around best practices</a:t>
            </a:r>
          </a:p>
        </p:txBody>
      </p:sp>
    </p:spTree>
    <p:extLst>
      <p:ext uri="{BB962C8B-B14F-4D97-AF65-F5344CB8AC3E}">
        <p14:creationId xmlns:p14="http://schemas.microsoft.com/office/powerpoint/2010/main" val="623597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a:extLst>
              <a:ext uri="{FF2B5EF4-FFF2-40B4-BE49-F238E27FC236}">
                <a16:creationId xmlns:a16="http://schemas.microsoft.com/office/drawing/2014/main" id="{6614EBB0-DC20-4678-BC85-392803C594C2}"/>
              </a:ext>
            </a:extLst>
          </p:cNvPr>
          <p:cNvGrpSpPr/>
          <p:nvPr/>
        </p:nvGrpSpPr>
        <p:grpSpPr>
          <a:xfrm>
            <a:off x="8546" y="1349114"/>
            <a:ext cx="13827853" cy="4005675"/>
            <a:chOff x="0" y="1349114"/>
            <a:chExt cx="13827853" cy="4005675"/>
          </a:xfrm>
        </p:grpSpPr>
        <p:grpSp>
          <p:nvGrpSpPr>
            <p:cNvPr id="23" name="Group 22">
              <a:extLst>
                <a:ext uri="{FF2B5EF4-FFF2-40B4-BE49-F238E27FC236}">
                  <a16:creationId xmlns:a16="http://schemas.microsoft.com/office/drawing/2014/main" id="{FC6DF37C-2FDB-45AA-B85C-D0A3ACE0E988}"/>
                </a:ext>
              </a:extLst>
            </p:cNvPr>
            <p:cNvGrpSpPr/>
            <p:nvPr/>
          </p:nvGrpSpPr>
          <p:grpSpPr>
            <a:xfrm>
              <a:off x="0" y="1349114"/>
              <a:ext cx="12192000" cy="2661002"/>
              <a:chOff x="0" y="3689643"/>
              <a:chExt cx="12192000" cy="2661002"/>
            </a:xfrm>
          </p:grpSpPr>
          <p:grpSp>
            <p:nvGrpSpPr>
              <p:cNvPr id="21" name="Group 20">
                <a:extLst>
                  <a:ext uri="{FF2B5EF4-FFF2-40B4-BE49-F238E27FC236}">
                    <a16:creationId xmlns:a16="http://schemas.microsoft.com/office/drawing/2014/main" id="{B046F5F8-8F66-4C4E-A072-8F08E039A09B}"/>
                  </a:ext>
                </a:extLst>
              </p:cNvPr>
              <p:cNvGrpSpPr/>
              <p:nvPr/>
            </p:nvGrpSpPr>
            <p:grpSpPr>
              <a:xfrm>
                <a:off x="0" y="4002751"/>
                <a:ext cx="12192000" cy="2347894"/>
                <a:chOff x="-1" y="3076964"/>
                <a:chExt cx="12192000" cy="2347894"/>
              </a:xfrm>
            </p:grpSpPr>
            <p:sp>
              <p:nvSpPr>
                <p:cNvPr id="4" name="TextBox 3">
                  <a:extLst>
                    <a:ext uri="{FF2B5EF4-FFF2-40B4-BE49-F238E27FC236}">
                      <a16:creationId xmlns:a16="http://schemas.microsoft.com/office/drawing/2014/main" id="{21A743A3-9A10-434E-A91D-80E0F52D1DB4}"/>
                    </a:ext>
                  </a:extLst>
                </p:cNvPr>
                <p:cNvSpPr txBox="1"/>
                <p:nvPr/>
              </p:nvSpPr>
              <p:spPr>
                <a:xfrm>
                  <a:off x="299204" y="3076964"/>
                  <a:ext cx="11593586" cy="2292935"/>
                </a:xfrm>
                <a:prstGeom prst="rect">
                  <a:avLst/>
                </a:prstGeom>
                <a:noFill/>
              </p:spPr>
              <p:txBody>
                <a:bodyPr wrap="square" rtlCol="0">
                  <a:spAutoFit/>
                </a:bodyPr>
                <a:lstStyle/>
                <a:p>
                  <a:pPr algn="ctr"/>
                  <a:r>
                    <a:rPr lang="en-US" sz="14300">
                      <a:latin typeface="Arial Black" panose="020B0A04020102020204" pitchFamily="34" charset="0"/>
                    </a:rPr>
                    <a:t>TEACH</a:t>
                  </a:r>
                </a:p>
              </p:txBody>
            </p:sp>
            <p:sp>
              <p:nvSpPr>
                <p:cNvPr id="2" name="TextBox 1">
                  <a:extLst>
                    <a:ext uri="{FF2B5EF4-FFF2-40B4-BE49-F238E27FC236}">
                      <a16:creationId xmlns:a16="http://schemas.microsoft.com/office/drawing/2014/main" id="{C48E485D-EEA8-480B-9F16-0953F408D350}"/>
                    </a:ext>
                  </a:extLst>
                </p:cNvPr>
                <p:cNvSpPr txBox="1"/>
                <p:nvPr/>
              </p:nvSpPr>
              <p:spPr>
                <a:xfrm>
                  <a:off x="-1" y="5024748"/>
                  <a:ext cx="12192000" cy="400110"/>
                </a:xfrm>
                <a:prstGeom prst="rect">
                  <a:avLst/>
                </a:prstGeom>
                <a:noFill/>
              </p:spPr>
              <p:txBody>
                <a:bodyPr wrap="square" rtlCol="0">
                  <a:spAutoFit/>
                </a:bodyPr>
                <a:lstStyle/>
                <a:p>
                  <a:pPr algn="ctr"/>
                  <a:r>
                    <a:rPr lang="en-US" sz="2000">
                      <a:latin typeface="Lato" panose="020F0502020204030203" pitchFamily="34" charset="0"/>
                    </a:rPr>
                    <a:t>TRANSPARENT│EVIDENCE-BASED │ ASPIRATIONAL │ COMMUNICATIVE │ HUMANE     </a:t>
                  </a:r>
                </a:p>
              </p:txBody>
            </p:sp>
          </p:grpSp>
          <p:pic>
            <p:nvPicPr>
              <p:cNvPr id="22" name="Picture 21" descr="A picture containing shape&#10;&#10;Description automatically generated">
                <a:extLst>
                  <a:ext uri="{FF2B5EF4-FFF2-40B4-BE49-F238E27FC236}">
                    <a16:creationId xmlns:a16="http://schemas.microsoft.com/office/drawing/2014/main" id="{77C8CCD6-A292-44FF-9714-D1443327C939}"/>
                  </a:ext>
                </a:extLst>
              </p:cNvPr>
              <p:cNvPicPr>
                <a:picLocks noChangeAspect="1"/>
              </p:cNvPicPr>
              <p:nvPr/>
            </p:nvPicPr>
            <p:blipFill rotWithShape="1">
              <a:blip r:embed="rId3">
                <a:extLst>
                  <a:ext uri="{28A0092B-C50C-407E-A947-70E740481C1C}">
                    <a14:useLocalDpi xmlns:a14="http://schemas.microsoft.com/office/drawing/2010/main" val="0"/>
                  </a:ext>
                </a:extLst>
              </a:blip>
              <a:srcRect r="-5144" b="55662"/>
              <a:stretch/>
            </p:blipFill>
            <p:spPr>
              <a:xfrm>
                <a:off x="2173315" y="3689643"/>
                <a:ext cx="2292274" cy="698384"/>
              </a:xfrm>
              <a:prstGeom prst="rect">
                <a:avLst/>
              </a:prstGeom>
            </p:spPr>
          </p:pic>
        </p:grpSp>
        <p:sp>
          <p:nvSpPr>
            <p:cNvPr id="24" name="TextBox 23">
              <a:extLst>
                <a:ext uri="{FF2B5EF4-FFF2-40B4-BE49-F238E27FC236}">
                  <a16:creationId xmlns:a16="http://schemas.microsoft.com/office/drawing/2014/main" id="{00894CB2-24E7-465C-BE3E-ED2271A0B17F}"/>
                </a:ext>
              </a:extLst>
            </p:cNvPr>
            <p:cNvSpPr txBox="1"/>
            <p:nvPr/>
          </p:nvSpPr>
          <p:spPr>
            <a:xfrm>
              <a:off x="5203970" y="4549447"/>
              <a:ext cx="8623883" cy="646331"/>
            </a:xfrm>
            <a:prstGeom prst="rect">
              <a:avLst/>
            </a:prstGeom>
            <a:noFill/>
          </p:spPr>
          <p:txBody>
            <a:bodyPr wrap="square" rtlCol="0">
              <a:spAutoFit/>
            </a:bodyPr>
            <a:lstStyle/>
            <a:p>
              <a:pPr algn="ctr"/>
              <a:r>
                <a:rPr lang="en-US" sz="3600">
                  <a:latin typeface="Lato" panose="020F0502020204030203" pitchFamily="34" charset="0"/>
                </a:rPr>
                <a:t>ysu.edu/</a:t>
              </a:r>
              <a:r>
                <a:rPr lang="en-US" sz="3600">
                  <a:solidFill>
                    <a:srgbClr val="AA1F2E"/>
                  </a:solidFill>
                  <a:latin typeface="Lato" panose="020F0502020204030203" pitchFamily="34" charset="0"/>
                </a:rPr>
                <a:t>TEACH</a:t>
              </a:r>
            </a:p>
          </p:txBody>
        </p:sp>
        <p:pic>
          <p:nvPicPr>
            <p:cNvPr id="28" name="Graphic 27" descr="Laptop with solid fill">
              <a:extLst>
                <a:ext uri="{FF2B5EF4-FFF2-40B4-BE49-F238E27FC236}">
                  <a16:creationId xmlns:a16="http://schemas.microsoft.com/office/drawing/2014/main" id="{EEB5E958-4A00-4AC7-86D4-20AD934F52B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042832" y="4549447"/>
              <a:ext cx="805342" cy="805342"/>
            </a:xfrm>
            <a:prstGeom prst="rect">
              <a:avLst/>
            </a:prstGeom>
          </p:spPr>
        </p:pic>
      </p:grpSp>
    </p:spTree>
    <p:extLst>
      <p:ext uri="{BB962C8B-B14F-4D97-AF65-F5344CB8AC3E}">
        <p14:creationId xmlns:p14="http://schemas.microsoft.com/office/powerpoint/2010/main" val="109083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745E426-FFCA-43B0-A87D-1C42B5EF0C7A}"/>
              </a:ext>
            </a:extLst>
          </p:cNvPr>
          <p:cNvSpPr>
            <a:spLocks noGrp="1"/>
          </p:cNvSpPr>
          <p:nvPr>
            <p:ph type="title"/>
          </p:nvPr>
        </p:nvSpPr>
        <p:spPr>
          <a:xfrm>
            <a:off x="838200" y="365125"/>
            <a:ext cx="10515600" cy="1325563"/>
          </a:xfrm>
        </p:spPr>
        <p:txBody>
          <a:bodyPr>
            <a:normAutofit/>
          </a:bodyPr>
          <a:lstStyle/>
          <a:p>
            <a:r>
              <a:rPr lang="en-US" b="1" dirty="0"/>
              <a:t>Humane Teaching Characteristics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5CCDD8D-10B1-4E36-871A-7566EE23D8FC}"/>
              </a:ext>
            </a:extLst>
          </p:cNvPr>
          <p:cNvSpPr>
            <a:spLocks noGrp="1"/>
          </p:cNvSpPr>
          <p:nvPr>
            <p:ph idx="1"/>
          </p:nvPr>
        </p:nvSpPr>
        <p:spPr>
          <a:xfrm>
            <a:off x="838200" y="2390861"/>
            <a:ext cx="10515600" cy="3786101"/>
          </a:xfrm>
        </p:spPr>
        <p:txBody>
          <a:bodyPr vert="horz" lIns="91440" tIns="45720" rIns="91440" bIns="45720" rtlCol="0" anchor="t">
            <a:normAutofit/>
          </a:bodyPr>
          <a:lstStyle/>
          <a:p>
            <a:r>
              <a:rPr lang="en-US" dirty="0">
                <a:ea typeface="+mn-lt"/>
                <a:cs typeface="+mn-lt"/>
              </a:rPr>
              <a:t>Recognizes students’ lives impact their role as learners</a:t>
            </a:r>
            <a:endParaRPr lang="en-US" dirty="0"/>
          </a:p>
          <a:p>
            <a:r>
              <a:rPr lang="en-US" dirty="0">
                <a:ea typeface="+mn-lt"/>
                <a:cs typeface="+mn-lt"/>
              </a:rPr>
              <a:t>Relates subject matter to life outside the classroom</a:t>
            </a:r>
            <a:endParaRPr lang="en-US" dirty="0"/>
          </a:p>
          <a:p>
            <a:r>
              <a:rPr lang="en-US" dirty="0">
                <a:ea typeface="+mn-lt"/>
                <a:cs typeface="+mn-lt"/>
              </a:rPr>
              <a:t>Inspires and motivates students to learn</a:t>
            </a:r>
            <a:endParaRPr lang="en-US" dirty="0"/>
          </a:p>
          <a:p>
            <a:r>
              <a:rPr lang="en-US" dirty="0">
                <a:ea typeface="+mn-lt"/>
                <a:cs typeface="+mn-lt"/>
              </a:rPr>
              <a:t>Is encouraging, supportive, and approachable</a:t>
            </a:r>
            <a:endParaRPr lang="en-US" dirty="0"/>
          </a:p>
          <a:p>
            <a:r>
              <a:rPr lang="en-US" dirty="0">
                <a:ea typeface="+mn-lt"/>
                <a:cs typeface="+mn-lt"/>
              </a:rPr>
              <a:t>Believes that all students can succeed</a:t>
            </a:r>
            <a:endParaRPr lang="en-US" dirty="0"/>
          </a:p>
          <a:p>
            <a:r>
              <a:rPr lang="en-US" dirty="0">
                <a:ea typeface="+mn-lt"/>
                <a:cs typeface="+mn-lt"/>
              </a:rPr>
              <a:t>Is welcoming and accommodating to all students</a:t>
            </a:r>
            <a:endParaRPr lang="en-US" dirty="0"/>
          </a:p>
          <a:p>
            <a:endParaRPr lang="en-US" dirty="0">
              <a:cs typeface="Calibri"/>
            </a:endParaRPr>
          </a:p>
          <a:p>
            <a:pPr marL="0" indent="0">
              <a:buNone/>
            </a:pPr>
            <a:endParaRPr lang="en-US">
              <a:cs typeface="Calibri"/>
            </a:endParaRPr>
          </a:p>
          <a:p>
            <a:pPr marL="0" indent="0">
              <a:buNone/>
            </a:pPr>
            <a:endParaRPr lang="en-US"/>
          </a:p>
        </p:txBody>
      </p:sp>
    </p:spTree>
    <p:extLst>
      <p:ext uri="{BB962C8B-B14F-4D97-AF65-F5344CB8AC3E}">
        <p14:creationId xmlns:p14="http://schemas.microsoft.com/office/powerpoint/2010/main" val="1081119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Arc 22">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15DB74B-2314-4998-AA9D-3AE020A8EFA8}"/>
              </a:ext>
            </a:extLst>
          </p:cNvPr>
          <p:cNvSpPr>
            <a:spLocks noGrp="1"/>
          </p:cNvSpPr>
          <p:nvPr>
            <p:ph type="title"/>
          </p:nvPr>
        </p:nvSpPr>
        <p:spPr>
          <a:xfrm>
            <a:off x="838201" y="479493"/>
            <a:ext cx="10624505" cy="1346729"/>
          </a:xfrm>
        </p:spPr>
        <p:txBody>
          <a:bodyPr>
            <a:normAutofit/>
          </a:bodyPr>
          <a:lstStyle/>
          <a:p>
            <a:r>
              <a:rPr lang="en-US" b="1" dirty="0"/>
              <a:t>Humane Teaching Tip: Using a strengths-based approach through group work contracts</a:t>
            </a:r>
            <a:endParaRPr lang="en-US" b="1" dirty="0">
              <a:cs typeface="Calibri Light"/>
            </a:endParaRPr>
          </a:p>
        </p:txBody>
      </p:sp>
      <p:sp>
        <p:nvSpPr>
          <p:cNvPr id="6" name="Content Placeholder 5">
            <a:extLst>
              <a:ext uri="{FF2B5EF4-FFF2-40B4-BE49-F238E27FC236}">
                <a16:creationId xmlns:a16="http://schemas.microsoft.com/office/drawing/2014/main" id="{E4A35190-4721-5D02-2C44-980BB946F73B}"/>
              </a:ext>
            </a:extLst>
          </p:cNvPr>
          <p:cNvSpPr>
            <a:spLocks noGrp="1"/>
          </p:cNvSpPr>
          <p:nvPr>
            <p:ph idx="1"/>
          </p:nvPr>
        </p:nvSpPr>
        <p:spPr/>
        <p:txBody>
          <a:bodyPr vert="horz" lIns="91440" tIns="45720" rIns="91440" bIns="45720" rtlCol="0" anchor="t">
            <a:normAutofit fontScale="92500"/>
          </a:bodyPr>
          <a:lstStyle/>
          <a:p>
            <a:pPr>
              <a:buFont typeface="Arial"/>
            </a:pPr>
            <a:r>
              <a:rPr lang="en-US" dirty="0">
                <a:ea typeface="+mn-lt"/>
                <a:cs typeface="+mn-lt"/>
              </a:rPr>
              <a:t>It is important for both instructors and students to recognize that students bring unique assets and skills to their education, no matter their background or level of preparation</a:t>
            </a:r>
            <a:endParaRPr lang="en-US" dirty="0"/>
          </a:p>
          <a:p>
            <a:pPr>
              <a:buFont typeface="Arial"/>
            </a:pPr>
            <a:r>
              <a:rPr lang="en-US" dirty="0">
                <a:ea typeface="+mn-lt"/>
                <a:cs typeface="+mn-lt"/>
              </a:rPr>
              <a:t>Group contracts help students reflect on what strengths they bring to an assignment, identify group expectations, increases a sense of community and belonging,  as well as build ownership of their own learning</a:t>
            </a:r>
            <a:endParaRPr lang="en-US" dirty="0"/>
          </a:p>
          <a:p>
            <a:pPr>
              <a:buFont typeface="Arial"/>
            </a:pPr>
            <a:r>
              <a:rPr lang="en-US" dirty="0">
                <a:ea typeface="+mn-lt"/>
                <a:cs typeface="+mn-lt"/>
              </a:rPr>
              <a:t>Your learning goals will help you develop the group contract format—what do you want students to get out of the group project?</a:t>
            </a:r>
          </a:p>
          <a:p>
            <a:pPr>
              <a:buFont typeface="Arial"/>
            </a:pPr>
            <a:r>
              <a:rPr lang="en-US" dirty="0">
                <a:ea typeface="+mn-lt"/>
                <a:cs typeface="+mn-lt"/>
                <a:hlinkClick r:id="rId3"/>
              </a:rPr>
              <a:t>Guide</a:t>
            </a:r>
            <a:r>
              <a:rPr lang="en-US" dirty="0">
                <a:ea typeface="+mn-lt"/>
                <a:cs typeface="+mn-lt"/>
              </a:rPr>
              <a:t> students in how to effectively work in groups </a:t>
            </a:r>
            <a:endParaRPr lang="en-US"/>
          </a:p>
          <a:p>
            <a:pPr>
              <a:buFont typeface="Arial"/>
            </a:pPr>
            <a:r>
              <a:rPr lang="en-US" dirty="0">
                <a:cs typeface="Calibri" panose="020F0502020204030204"/>
              </a:rPr>
              <a:t>There are </a:t>
            </a:r>
            <a:r>
              <a:rPr lang="en-US" dirty="0">
                <a:cs typeface="Calibri" panose="020F0502020204030204"/>
                <a:hlinkClick r:id="rId4"/>
              </a:rPr>
              <a:t>resources</a:t>
            </a:r>
            <a:r>
              <a:rPr lang="en-US" dirty="0">
                <a:cs typeface="Calibri" panose="020F0502020204030204"/>
              </a:rPr>
              <a:t> to help you develop a group contract template</a:t>
            </a:r>
          </a:p>
          <a:p>
            <a:pPr>
              <a:buFont typeface="Arial"/>
            </a:pPr>
            <a:endParaRPr lang="en-US">
              <a:cs typeface="Calibri" panose="020F0502020204030204"/>
            </a:endParaRPr>
          </a:p>
        </p:txBody>
      </p:sp>
    </p:spTree>
    <p:extLst>
      <p:ext uri="{BB962C8B-B14F-4D97-AF65-F5344CB8AC3E}">
        <p14:creationId xmlns:p14="http://schemas.microsoft.com/office/powerpoint/2010/main" val="3590697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a:extLst>
              <a:ext uri="{FF2B5EF4-FFF2-40B4-BE49-F238E27FC236}">
                <a16:creationId xmlns:a16="http://schemas.microsoft.com/office/drawing/2014/main" id="{AFDB56EA-53E7-46E5-86A0-1952DD827B2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6609"/>
          <a:stretch/>
        </p:blipFill>
        <p:spPr bwMode="auto">
          <a:xfrm>
            <a:off x="8261848" y="3126997"/>
            <a:ext cx="3837963" cy="3584308"/>
          </a:xfrm>
          <a:prstGeom prst="rect">
            <a:avLst/>
          </a:prstGeom>
          <a:noFill/>
          <a:extLst>
            <a:ext uri="{909E8E84-426E-40DD-AFC4-6F175D3DCCD1}">
              <a14:hiddenFill xmlns:a14="http://schemas.microsoft.com/office/drawing/2010/main">
                <a:solidFill>
                  <a:srgbClr val="FFFFFF"/>
                </a:solidFill>
              </a14:hiddenFill>
            </a:ext>
          </a:extLst>
        </p:spPr>
      </p:pic>
      <p:pic>
        <p:nvPicPr>
          <p:cNvPr id="17" name="Graphic 16" descr="Two speech bubbles">
            <a:extLst>
              <a:ext uri="{FF2B5EF4-FFF2-40B4-BE49-F238E27FC236}">
                <a16:creationId xmlns:a16="http://schemas.microsoft.com/office/drawing/2014/main" id="{C8EC3D6B-D5F1-43B9-920A-4CF6D024D2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52525" y="2448112"/>
            <a:ext cx="5283966" cy="5283966"/>
          </a:xfrm>
          <a:prstGeom prst="rect">
            <a:avLst/>
          </a:prstGeom>
        </p:spPr>
      </p:pic>
      <p:sp>
        <p:nvSpPr>
          <p:cNvPr id="21" name="TextBox 20">
            <a:extLst>
              <a:ext uri="{FF2B5EF4-FFF2-40B4-BE49-F238E27FC236}">
                <a16:creationId xmlns:a16="http://schemas.microsoft.com/office/drawing/2014/main" id="{1114CAF3-34E2-4D79-A917-7ED6A603ECEC}"/>
              </a:ext>
            </a:extLst>
          </p:cNvPr>
          <p:cNvSpPr txBox="1"/>
          <p:nvPr/>
        </p:nvSpPr>
        <p:spPr>
          <a:xfrm>
            <a:off x="3583615" y="4769302"/>
            <a:ext cx="3929353" cy="1384995"/>
          </a:xfrm>
          <a:prstGeom prst="rect">
            <a:avLst/>
          </a:prstGeom>
          <a:noFill/>
        </p:spPr>
        <p:txBody>
          <a:bodyPr wrap="square">
            <a:spAutoFit/>
          </a:bodyPr>
          <a:lstStyle/>
          <a:p>
            <a:pPr lvl="0" algn="ctr">
              <a:lnSpc>
                <a:spcPct val="100000"/>
              </a:lnSpc>
            </a:pPr>
            <a:r>
              <a:rPr lang="en-US" sz="2800">
                <a:latin typeface="Lato" panose="020F0502020204030203" pitchFamily="34" charset="0"/>
              </a:rPr>
              <a:t>Complete a feedback card or fill out a feedback form online. </a:t>
            </a:r>
          </a:p>
        </p:txBody>
      </p:sp>
      <p:grpSp>
        <p:nvGrpSpPr>
          <p:cNvPr id="25" name="Group 24">
            <a:extLst>
              <a:ext uri="{FF2B5EF4-FFF2-40B4-BE49-F238E27FC236}">
                <a16:creationId xmlns:a16="http://schemas.microsoft.com/office/drawing/2014/main" id="{AB8E40C7-40EB-4A74-8603-16F8B878E021}"/>
              </a:ext>
            </a:extLst>
          </p:cNvPr>
          <p:cNvGrpSpPr/>
          <p:nvPr/>
        </p:nvGrpSpPr>
        <p:grpSpPr>
          <a:xfrm>
            <a:off x="5374457" y="65227"/>
            <a:ext cx="6817543" cy="3045823"/>
            <a:chOff x="-383094" y="383177"/>
            <a:chExt cx="6926507" cy="3045823"/>
          </a:xfrm>
        </p:grpSpPr>
        <p:sp>
          <p:nvSpPr>
            <p:cNvPr id="24" name="Rectangle 23">
              <a:extLst>
                <a:ext uri="{FF2B5EF4-FFF2-40B4-BE49-F238E27FC236}">
                  <a16:creationId xmlns:a16="http://schemas.microsoft.com/office/drawing/2014/main" id="{0DF6685A-801A-449E-A52C-03349B88B1FB}"/>
                </a:ext>
              </a:extLst>
            </p:cNvPr>
            <p:cNvSpPr/>
            <p:nvPr/>
          </p:nvSpPr>
          <p:spPr>
            <a:xfrm>
              <a:off x="0" y="383177"/>
              <a:ext cx="6543413" cy="3045823"/>
            </a:xfrm>
            <a:prstGeom prst="rect">
              <a:avLst/>
            </a:prstGeom>
            <a:solidFill>
              <a:srgbClr val="AA1F2E"/>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pic>
          <p:nvPicPr>
            <p:cNvPr id="19" name="Graphic 18" descr="Graph and note paper pads with pencil">
              <a:extLst>
                <a:ext uri="{FF2B5EF4-FFF2-40B4-BE49-F238E27FC236}">
                  <a16:creationId xmlns:a16="http://schemas.microsoft.com/office/drawing/2014/main" id="{77C5F773-8A93-47A5-94AB-95C1B0AB772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83094" y="478427"/>
              <a:ext cx="2868234" cy="2856419"/>
            </a:xfrm>
            <a:prstGeom prst="rect">
              <a:avLst/>
            </a:prstGeom>
          </p:spPr>
        </p:pic>
        <p:sp>
          <p:nvSpPr>
            <p:cNvPr id="23" name="TextBox 22">
              <a:extLst>
                <a:ext uri="{FF2B5EF4-FFF2-40B4-BE49-F238E27FC236}">
                  <a16:creationId xmlns:a16="http://schemas.microsoft.com/office/drawing/2014/main" id="{B671E7AF-20E0-4149-8B11-5D0FCFB3F03C}"/>
                </a:ext>
              </a:extLst>
            </p:cNvPr>
            <p:cNvSpPr txBox="1"/>
            <p:nvPr/>
          </p:nvSpPr>
          <p:spPr>
            <a:xfrm>
              <a:off x="1928227" y="611410"/>
              <a:ext cx="4582558" cy="2677656"/>
            </a:xfrm>
            <a:prstGeom prst="rect">
              <a:avLst/>
            </a:prstGeom>
            <a:noFill/>
          </p:spPr>
          <p:txBody>
            <a:bodyPr wrap="square" lIns="91440" tIns="45720" rIns="91440" bIns="45720" anchor="t">
              <a:spAutoFit/>
            </a:bodyPr>
            <a:lstStyle/>
            <a:p>
              <a:pPr algn="ctr"/>
              <a:r>
                <a:rPr lang="en-US" sz="2800">
                  <a:solidFill>
                    <a:schemeClr val="bg1"/>
                  </a:solidFill>
                  <a:latin typeface="Arial Black"/>
                </a:rPr>
                <a:t>DID YOU SIGN-IN?</a:t>
              </a:r>
              <a:br>
                <a:rPr lang="en-US" sz="2800">
                  <a:latin typeface="Lato" panose="020F0502020204030203" pitchFamily="34" charset="0"/>
                </a:rPr>
              </a:br>
              <a:br>
                <a:rPr lang="en-US" sz="2000">
                  <a:latin typeface="Lato" panose="020F0502020204030203" pitchFamily="34" charset="0"/>
                </a:rPr>
              </a:br>
              <a:r>
                <a:rPr lang="en-US" sz="2400">
                  <a:solidFill>
                    <a:schemeClr val="bg1"/>
                  </a:solidFill>
                  <a:latin typeface="Lato"/>
                  <a:ea typeface="Lato"/>
                  <a:cs typeface="Lato"/>
                </a:rPr>
                <a:t>Engage with ITL 3 times this fall through workshops, book club, podcast groups, or consults and receive a $25 gift card.</a:t>
              </a:r>
            </a:p>
          </p:txBody>
        </p:sp>
      </p:grpSp>
      <p:sp>
        <p:nvSpPr>
          <p:cNvPr id="32" name="TextBox 31">
            <a:extLst>
              <a:ext uri="{FF2B5EF4-FFF2-40B4-BE49-F238E27FC236}">
                <a16:creationId xmlns:a16="http://schemas.microsoft.com/office/drawing/2014/main" id="{8C8F116F-BF8F-4EA8-A388-E9C2A36E23AF}"/>
              </a:ext>
            </a:extLst>
          </p:cNvPr>
          <p:cNvSpPr txBox="1"/>
          <p:nvPr/>
        </p:nvSpPr>
        <p:spPr>
          <a:xfrm>
            <a:off x="135442" y="1872408"/>
            <a:ext cx="5342331" cy="1015663"/>
          </a:xfrm>
          <a:prstGeom prst="rect">
            <a:avLst/>
          </a:prstGeom>
          <a:noFill/>
        </p:spPr>
        <p:txBody>
          <a:bodyPr wrap="square" rtlCol="0">
            <a:spAutoFit/>
          </a:bodyPr>
          <a:lstStyle/>
          <a:p>
            <a:pPr algn="ctr"/>
            <a:r>
              <a:rPr lang="en-US" sz="6000">
                <a:latin typeface="Arial Black" panose="020B0A04020102020204" pitchFamily="34" charset="0"/>
              </a:rPr>
              <a:t>THANK YOU</a:t>
            </a:r>
          </a:p>
        </p:txBody>
      </p:sp>
      <p:sp>
        <p:nvSpPr>
          <p:cNvPr id="38" name="TextBox 37">
            <a:extLst>
              <a:ext uri="{FF2B5EF4-FFF2-40B4-BE49-F238E27FC236}">
                <a16:creationId xmlns:a16="http://schemas.microsoft.com/office/drawing/2014/main" id="{F8FE7C56-424E-4D5E-A2E1-149D8B3FCE47}"/>
              </a:ext>
            </a:extLst>
          </p:cNvPr>
          <p:cNvSpPr txBox="1"/>
          <p:nvPr/>
        </p:nvSpPr>
        <p:spPr>
          <a:xfrm>
            <a:off x="155483" y="2692152"/>
            <a:ext cx="5342331" cy="461665"/>
          </a:xfrm>
          <a:prstGeom prst="rect">
            <a:avLst/>
          </a:prstGeom>
          <a:noFill/>
        </p:spPr>
        <p:txBody>
          <a:bodyPr wrap="square" rtlCol="0">
            <a:spAutoFit/>
          </a:bodyPr>
          <a:lstStyle/>
          <a:p>
            <a:pPr algn="ctr"/>
            <a:r>
              <a:rPr lang="en-US" sz="2400">
                <a:latin typeface="Lato" panose="020F0502020204030203" pitchFamily="34" charset="0"/>
              </a:rPr>
              <a:t>for joining us today! Before you go…</a:t>
            </a:r>
          </a:p>
        </p:txBody>
      </p:sp>
      <p:pic>
        <p:nvPicPr>
          <p:cNvPr id="35" name="Graphic 34" descr="Chevron arrows with solid fill">
            <a:extLst>
              <a:ext uri="{FF2B5EF4-FFF2-40B4-BE49-F238E27FC236}">
                <a16:creationId xmlns:a16="http://schemas.microsoft.com/office/drawing/2014/main" id="{0FEB694D-D4D0-4D11-8C18-C780EE29B7C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414057" y="5071458"/>
            <a:ext cx="914400" cy="914400"/>
          </a:xfrm>
          <a:prstGeom prst="rect">
            <a:avLst/>
          </a:prstGeom>
        </p:spPr>
      </p:pic>
      <p:pic>
        <p:nvPicPr>
          <p:cNvPr id="43" name="Picture 42" descr="A picture containing shape&#10;&#10;Description automatically generated">
            <a:extLst>
              <a:ext uri="{FF2B5EF4-FFF2-40B4-BE49-F238E27FC236}">
                <a16:creationId xmlns:a16="http://schemas.microsoft.com/office/drawing/2014/main" id="{400FD36F-B589-4934-8440-A0A71AB45C3C}"/>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773904" y="294627"/>
            <a:ext cx="2093422" cy="1512497"/>
          </a:xfrm>
          <a:prstGeom prst="rect">
            <a:avLst/>
          </a:prstGeom>
        </p:spPr>
      </p:pic>
    </p:spTree>
    <p:extLst>
      <p:ext uri="{BB962C8B-B14F-4D97-AF65-F5344CB8AC3E}">
        <p14:creationId xmlns:p14="http://schemas.microsoft.com/office/powerpoint/2010/main" val="24929781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4110df2-d09b-4d33-ad19-9b4740738192">
      <Terms xmlns="http://schemas.microsoft.com/office/infopath/2007/PartnerControls"/>
    </lcf76f155ced4ddcb4097134ff3c332f>
    <TaxCatchAll xmlns="38cd1d3b-a158-4ed9-951e-fac07ac3a9d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9DA3235455A1B43B10BAA20F7AC743D" ma:contentTypeVersion="15" ma:contentTypeDescription="Create a new document." ma:contentTypeScope="" ma:versionID="4ef6cb81f6ec6d70f9aafb0435467fbb">
  <xsd:schema xmlns:xsd="http://www.w3.org/2001/XMLSchema" xmlns:xs="http://www.w3.org/2001/XMLSchema" xmlns:p="http://schemas.microsoft.com/office/2006/metadata/properties" xmlns:ns2="f4110df2-d09b-4d33-ad19-9b4740738192" xmlns:ns3="38cd1d3b-a158-4ed9-951e-fac07ac3a9de" targetNamespace="http://schemas.microsoft.com/office/2006/metadata/properties" ma:root="true" ma:fieldsID="0655b3ef3e8b18726d41e74d3786d4e9" ns2:_="" ns3:_="">
    <xsd:import namespace="f4110df2-d09b-4d33-ad19-9b4740738192"/>
    <xsd:import namespace="38cd1d3b-a158-4ed9-951e-fac07ac3a9d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110df2-d09b-4d33-ad19-9b47407381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488de0e-4df0-4d45-ba16-3ec912bfa1b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8cd1d3b-a158-4ed9-951e-fac07ac3a9d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bdb57984-e0c8-4c5a-92c2-6b6758501b0f}" ma:internalName="TaxCatchAll" ma:showField="CatchAllData" ma:web="38cd1d3b-a158-4ed9-951e-fac07ac3a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7D9E0B-2BF8-48FF-BC1D-691ED5650090}">
  <ds:schemaRefs>
    <ds:schemaRef ds:uri="38cd1d3b-a158-4ed9-951e-fac07ac3a9de"/>
    <ds:schemaRef ds:uri="f4110df2-d09b-4d33-ad19-9b474073819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6EB6D7D-C8F6-45CA-B7EC-CCBA680BBD4D}">
  <ds:schemaRefs>
    <ds:schemaRef ds:uri="38cd1d3b-a158-4ed9-951e-fac07ac3a9de"/>
    <ds:schemaRef ds:uri="f4110df2-d09b-4d33-ad19-9b474073819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303461A-9076-430F-9C76-C79114106A9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6</Slides>
  <Notes>6</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H is for  Humane</vt:lpstr>
      <vt:lpstr>What are the TEACH Principles?</vt:lpstr>
      <vt:lpstr>PowerPoint Presentation</vt:lpstr>
      <vt:lpstr>Humane Teaching Characteristics</vt:lpstr>
      <vt:lpstr>Humane Teaching Tip: Using a strengths-based approach through group work contracts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105</cp:revision>
  <dcterms:created xsi:type="dcterms:W3CDTF">2022-09-21T13:51:29Z</dcterms:created>
  <dcterms:modified xsi:type="dcterms:W3CDTF">2022-11-30T16:32:45Z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0x01010059DA3235455A1B43B10BAA20F7AC743D</vt:lpwstr>
  </property>
  <property fmtid="{D5CDD505-2E9C-101B-9397-08002B2CF9AE}" pid="3" name="MediaServiceImageTags">
    <vt:lpwstr/>
  </property>
</Properties>
</file>