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modernComment_10D_921C93BF.xml" ContentType="application/vnd.ms-powerpoint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60" r:id="rId7"/>
    <p:sldId id="262" r:id="rId8"/>
    <p:sldId id="269" r:id="rId9"/>
    <p:sldId id="263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30F03D-FD8A-0CD6-E5C1-9FFC3C8625C7}" name="Alison Kaufman" initials="AK" userId="S::atkaufman@ysu.edu::870ac2d2-a196-48cc-927e-ac55ec469a39" providerId="AD"/>
  <p188:author id="{97D5C99A-AE67-E5E6-9311-E2B70FA1BC8E}" name="Hillary L Fuhrman" initials="HF" userId="S::hlfuhrman@ysu.edu::af14d5d1-7a27-4dfe-a2ee-830b0e5dcb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C260B0-12C0-4C3F-A546-AA031116F86F}" v="202" vWet="207" dt="2022-11-03T15:35:46.158"/>
    <p1510:client id="{37D39FB7-EFD9-40DE-8DA3-25259236B6C3}" v="1" dt="2022-11-02T19:39:52.651"/>
    <p1510:client id="{39579197-106F-4BFB-BE0E-6E2280E72C27}" v="364" dt="2022-11-02T23:12:10.879"/>
    <p1510:client id="{745E5686-1F2D-4E05-B962-2EF19A54200F}" v="99" dt="2022-11-02T19:36:06.699"/>
    <p1510:client id="{81480E50-66B1-4FAF-8F36-335ACA0ABCD5}" v="9" dt="2022-11-03T15:35:54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lary L Fuhrman" userId="S::hlfuhrman@ysu.edu::af14d5d1-7a27-4dfe-a2ee-830b0e5dcbdb" providerId="AD" clId="Web-{39579197-106F-4BFB-BE0E-6E2280E72C27}"/>
    <pc:docChg chg="delSld modSld sldOrd">
      <pc:chgData name="Hillary L Fuhrman" userId="S::hlfuhrman@ysu.edu::af14d5d1-7a27-4dfe-a2ee-830b0e5dcbdb" providerId="AD" clId="Web-{39579197-106F-4BFB-BE0E-6E2280E72C27}" dt="2022-11-02T23:12:10.879" v="521"/>
      <pc:docMkLst>
        <pc:docMk/>
      </pc:docMkLst>
      <pc:sldChg chg="ord">
        <pc:chgData name="Hillary L Fuhrman" userId="S::hlfuhrman@ysu.edu::af14d5d1-7a27-4dfe-a2ee-830b0e5dcbdb" providerId="AD" clId="Web-{39579197-106F-4BFB-BE0E-6E2280E72C27}" dt="2022-11-02T23:12:10.879" v="521"/>
        <pc:sldMkLst>
          <pc:docMk/>
          <pc:sldMk cId="1081119077" sldId="262"/>
        </pc:sldMkLst>
      </pc:sldChg>
      <pc:sldChg chg="modSp">
        <pc:chgData name="Hillary L Fuhrman" userId="S::hlfuhrman@ysu.edu::af14d5d1-7a27-4dfe-a2ee-830b0e5dcbdb" providerId="AD" clId="Web-{39579197-106F-4BFB-BE0E-6E2280E72C27}" dt="2022-11-02T23:07:35.860" v="355" actId="20577"/>
        <pc:sldMkLst>
          <pc:docMk/>
          <pc:sldMk cId="3590697193" sldId="263"/>
        </pc:sldMkLst>
        <pc:spChg chg="mod">
          <ac:chgData name="Hillary L Fuhrman" userId="S::hlfuhrman@ysu.edu::af14d5d1-7a27-4dfe-a2ee-830b0e5dcbdb" providerId="AD" clId="Web-{39579197-106F-4BFB-BE0E-6E2280E72C27}" dt="2022-11-02T22:41:59.771" v="27" actId="14100"/>
          <ac:spMkLst>
            <pc:docMk/>
            <pc:sldMk cId="3590697193" sldId="263"/>
            <ac:spMk id="2" creationId="{515DB74B-2314-4998-AA9D-3AE020A8EFA8}"/>
          </ac:spMkLst>
        </pc:spChg>
        <pc:spChg chg="mod">
          <ac:chgData name="Hillary L Fuhrman" userId="S::hlfuhrman@ysu.edu::af14d5d1-7a27-4dfe-a2ee-830b0e5dcbdb" providerId="AD" clId="Web-{39579197-106F-4BFB-BE0E-6E2280E72C27}" dt="2022-11-02T23:07:35.860" v="355" actId="20577"/>
          <ac:spMkLst>
            <pc:docMk/>
            <pc:sldMk cId="3590697193" sldId="263"/>
            <ac:spMk id="6" creationId="{E4A35190-4721-5D02-2C44-980BB946F73B}"/>
          </ac:spMkLst>
        </pc:spChg>
      </pc:sldChg>
      <pc:sldChg chg="modSp modCm">
        <pc:chgData name="Hillary L Fuhrman" userId="S::hlfuhrman@ysu.edu::af14d5d1-7a27-4dfe-a2ee-830b0e5dcbdb" providerId="AD" clId="Web-{39579197-106F-4BFB-BE0E-6E2280E72C27}" dt="2022-11-02T23:11:58.348" v="520" actId="1076"/>
        <pc:sldMkLst>
          <pc:docMk/>
          <pc:sldMk cId="2451346367" sldId="269"/>
        </pc:sldMkLst>
        <pc:spChg chg="mod">
          <ac:chgData name="Hillary L Fuhrman" userId="S::hlfuhrman@ysu.edu::af14d5d1-7a27-4dfe-a2ee-830b0e5dcbdb" providerId="AD" clId="Web-{39579197-106F-4BFB-BE0E-6E2280E72C27}" dt="2022-11-02T23:11:58.348" v="520" actId="1076"/>
          <ac:spMkLst>
            <pc:docMk/>
            <pc:sldMk cId="2451346367" sldId="269"/>
            <ac:spMk id="3" creationId="{55CCDD8D-10B1-4E36-871A-7566EE23D8FC}"/>
          </ac:spMkLst>
        </pc:spChg>
      </pc:sldChg>
      <pc:sldChg chg="del">
        <pc:chgData name="Hillary L Fuhrman" userId="S::hlfuhrman@ysu.edu::af14d5d1-7a27-4dfe-a2ee-830b0e5dcbdb" providerId="AD" clId="Web-{39579197-106F-4BFB-BE0E-6E2280E72C27}" dt="2022-11-02T22:40:51.987" v="0"/>
        <pc:sldMkLst>
          <pc:docMk/>
          <pc:sldMk cId="1705701210" sldId="272"/>
        </pc:sldMkLst>
      </pc:sldChg>
    </pc:docChg>
  </pc:docChgLst>
  <pc:docChgLst>
    <pc:chgData name="Hillary L Fuhrman" userId="af14d5d1-7a27-4dfe-a2ee-830b0e5dcbdb" providerId="ADAL" clId="{2FC260B0-12C0-4C3F-A546-AA031116F86F}"/>
    <pc:docChg chg="undo custSel modSld">
      <pc:chgData name="Hillary L Fuhrman" userId="af14d5d1-7a27-4dfe-a2ee-830b0e5dcbdb" providerId="ADAL" clId="{2FC260B0-12C0-4C3F-A546-AA031116F86F}" dt="2022-11-03T14:38:53.036" v="200" actId="20577"/>
      <pc:docMkLst>
        <pc:docMk/>
      </pc:docMkLst>
      <pc:sldChg chg="addSp delSp modSp mod modNotesTx">
        <pc:chgData name="Hillary L Fuhrman" userId="af14d5d1-7a27-4dfe-a2ee-830b0e5dcbdb" providerId="ADAL" clId="{2FC260B0-12C0-4C3F-A546-AA031116F86F}" dt="2022-11-03T14:38:28.349" v="198" actId="20577"/>
        <pc:sldMkLst>
          <pc:docMk/>
          <pc:sldMk cId="3590697193" sldId="263"/>
        </pc:sldMkLst>
        <pc:spChg chg="mod">
          <ac:chgData name="Hillary L Fuhrman" userId="af14d5d1-7a27-4dfe-a2ee-830b0e5dcbdb" providerId="ADAL" clId="{2FC260B0-12C0-4C3F-A546-AA031116F86F}" dt="2022-11-03T14:38:02.179" v="167" actId="20577"/>
          <ac:spMkLst>
            <pc:docMk/>
            <pc:sldMk cId="3590697193" sldId="263"/>
            <ac:spMk id="2" creationId="{515DB74B-2314-4998-AA9D-3AE020A8EFA8}"/>
          </ac:spMkLst>
        </pc:spChg>
        <pc:spChg chg="mod">
          <ac:chgData name="Hillary L Fuhrman" userId="af14d5d1-7a27-4dfe-a2ee-830b0e5dcbdb" providerId="ADAL" clId="{2FC260B0-12C0-4C3F-A546-AA031116F86F}" dt="2022-11-03T14:38:28.349" v="198" actId="20577"/>
          <ac:spMkLst>
            <pc:docMk/>
            <pc:sldMk cId="3590697193" sldId="263"/>
            <ac:spMk id="6" creationId="{E4A35190-4721-5D02-2C44-980BB946F73B}"/>
          </ac:spMkLst>
        </pc:spChg>
        <pc:spChg chg="add del mod">
          <ac:chgData name="Hillary L Fuhrman" userId="af14d5d1-7a27-4dfe-a2ee-830b0e5dcbdb" providerId="ADAL" clId="{2FC260B0-12C0-4C3F-A546-AA031116F86F}" dt="2022-11-03T14:38:23.905" v="195" actId="1076"/>
          <ac:spMkLst>
            <pc:docMk/>
            <pc:sldMk cId="3590697193" sldId="263"/>
            <ac:spMk id="8" creationId="{878BF1D2-A4B6-CB9D-3174-A39DE277AE1A}"/>
          </ac:spMkLst>
        </pc:spChg>
      </pc:sldChg>
      <pc:sldChg chg="modSp mod modCm">
        <pc:chgData name="Hillary L Fuhrman" userId="af14d5d1-7a27-4dfe-a2ee-830b0e5dcbdb" providerId="ADAL" clId="{2FC260B0-12C0-4C3F-A546-AA031116F86F}" dt="2022-11-03T14:38:53.036" v="200" actId="20577"/>
        <pc:sldMkLst>
          <pc:docMk/>
          <pc:sldMk cId="2451346367" sldId="269"/>
        </pc:sldMkLst>
        <pc:spChg chg="mod">
          <ac:chgData name="Hillary L Fuhrman" userId="af14d5d1-7a27-4dfe-a2ee-830b0e5dcbdb" providerId="ADAL" clId="{2FC260B0-12C0-4C3F-A546-AA031116F86F}" dt="2022-11-03T14:38:53.036" v="200" actId="20577"/>
          <ac:spMkLst>
            <pc:docMk/>
            <pc:sldMk cId="2451346367" sldId="269"/>
            <ac:spMk id="3" creationId="{55CCDD8D-10B1-4E36-871A-7566EE23D8FC}"/>
          </ac:spMkLst>
        </pc:spChg>
      </pc:sldChg>
    </pc:docChg>
  </pc:docChgLst>
  <pc:docChgLst>
    <pc:chgData name="Hillary L Fuhrman" userId="S::hlfuhrman@ysu.edu::af14d5d1-7a27-4dfe-a2ee-830b0e5dcbdb" providerId="AD" clId="Web-{81480E50-66B1-4FAF-8F36-335ACA0ABCD5}"/>
    <pc:docChg chg="modSld">
      <pc:chgData name="Hillary L Fuhrman" userId="S::hlfuhrman@ysu.edu::af14d5d1-7a27-4dfe-a2ee-830b0e5dcbdb" providerId="AD" clId="Web-{81480E50-66B1-4FAF-8F36-335ACA0ABCD5}" dt="2022-11-03T15:35:54.618" v="8" actId="20577"/>
      <pc:docMkLst>
        <pc:docMk/>
      </pc:docMkLst>
      <pc:sldChg chg="modSp">
        <pc:chgData name="Hillary L Fuhrman" userId="S::hlfuhrman@ysu.edu::af14d5d1-7a27-4dfe-a2ee-830b0e5dcbdb" providerId="AD" clId="Web-{81480E50-66B1-4FAF-8F36-335ACA0ABCD5}" dt="2022-11-03T15:35:54.618" v="8" actId="20577"/>
        <pc:sldMkLst>
          <pc:docMk/>
          <pc:sldMk cId="3590697193" sldId="263"/>
        </pc:sldMkLst>
        <pc:spChg chg="mod">
          <ac:chgData name="Hillary L Fuhrman" userId="S::hlfuhrman@ysu.edu::af14d5d1-7a27-4dfe-a2ee-830b0e5dcbdb" providerId="AD" clId="Web-{81480E50-66B1-4FAF-8F36-335ACA0ABCD5}" dt="2022-11-03T15:35:54.618" v="8" actId="20577"/>
          <ac:spMkLst>
            <pc:docMk/>
            <pc:sldMk cId="3590697193" sldId="263"/>
            <ac:spMk id="2" creationId="{515DB74B-2314-4998-AA9D-3AE020A8EFA8}"/>
          </ac:spMkLst>
        </pc:spChg>
      </pc:sldChg>
    </pc:docChg>
  </pc:docChgLst>
</pc:chgInfo>
</file>

<file path=ppt/comments/modernComment_10D_921C93B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A689637-8F93-48B8-BC22-C3D139BBEEC3}" authorId="{C830F03D-FD8A-0CD6-E5C1-9FFC3C8625C7}" status="resolved" created="2022-09-21T17:14:28.778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451346367" sldId="269"/>
      <ac:spMk id="3" creationId="{55CCDD8D-10B1-4E36-871A-7566EE23D8FC}"/>
      <ac:txMk cp="141">
        <ac:context len="483" hash="466342563"/>
      </ac:txMk>
    </ac:txMkLst>
    <p188:pos x="2343873" y="2758632"/>
    <p188:txBody>
      <a:bodyPr/>
      <a:lstStyle/>
      <a:p>
        <a:r>
          <a:rPr lang="en-US"/>
          <a:t>I bolded ALL on slide 4.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E74AB-2575-4CB0-93CD-DC378036AD1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32C27-5C44-4958-977A-A33C9BDF3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8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51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00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7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TEACH site: https://ysu.edu/institute-teaching-and-learning/principles-good-practice-teaching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11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Drawn from:</a:t>
            </a:r>
          </a:p>
          <a:p>
            <a:r>
              <a:rPr lang="en-US"/>
              <a:t>TEACH Website: https://ysu.edu/institute-teaching-and-learning/principles-good-practice-teaching</a:t>
            </a:r>
          </a:p>
          <a:p>
            <a:r>
              <a:rPr lang="en-US"/>
              <a:t>BYU Article on Concept Mapping: https://teachanywhere.byu.edu/concept-mapping</a:t>
            </a:r>
          </a:p>
          <a:p>
            <a:r>
              <a:rPr lang="en-US"/>
              <a:t>Differences between experts and novices: https://www.linkedin.com/pulse/how-experts-differ-from-novices-andreea-tau/</a:t>
            </a:r>
          </a:p>
          <a:p>
            <a:r>
              <a:rPr lang="en-US"/>
              <a:t>Tools for concept mapping: https://ysu.edu/institute-teaching-and-learning/teacher-designs-instruction-help-students-see-connections-prior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03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32C27-5C44-4958-977A-A33C9BDF36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8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D_921C93BF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mazon.com/Teaching-Naked-Technology-Classroom-Learning/dp/1118110358" TargetMode="External"/><Relationship Id="rId4" Type="http://schemas.openxmlformats.org/officeDocument/2006/relationships/hyperlink" Target="http://student_contact_outside_the_classroo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ysu.edu/institute-teaching-and-learning/teacher-approachable-students-outside-classroom" TargetMode="External"/><Relationship Id="rId3" Type="http://schemas.openxmlformats.org/officeDocument/2006/relationships/hyperlink" Target="https://learningcenter.unc.edu/tips-and-tools/using-office-hours-effectively/" TargetMode="External"/><Relationship Id="rId7" Type="http://schemas.openxmlformats.org/officeDocument/2006/relationships/hyperlink" Target="https://ysu.edu/institute-teaching-and-learning/teacher-available-during-scheduled-student-support-hour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utlook.office365.com/owa/calendar/BookaConsultwithITL@ysuprod.onmicrosoft.com/bookings/" TargetMode="External"/><Relationship Id="rId5" Type="http://schemas.openxmlformats.org/officeDocument/2006/relationships/hyperlink" Target="https://ysu.teamdynamix.com/TDClient/2000/Portal/KB/ArticleDet?ID=116194" TargetMode="External"/><Relationship Id="rId4" Type="http://schemas.openxmlformats.org/officeDocument/2006/relationships/hyperlink" Target="https://todayslearner.cengage.com/virtual-office-hours-tips-to-encourage-students-to-attend/#:~:text=give%20students%20an%20incentive%20to%20com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C is for </a:t>
            </a:r>
            <a:br>
              <a:rPr lang="en-US">
                <a:cs typeface="Calibri Light"/>
              </a:rPr>
            </a:br>
            <a:r>
              <a:rPr lang="en-US">
                <a:cs typeface="Calibri Light"/>
              </a:rPr>
              <a:t>Communicative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cs typeface="Calibri"/>
              </a:rPr>
              <a:t>Intro and Tips for the TEACH Principles</a:t>
            </a:r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865C19-92B9-E6EB-967C-5735DFA20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  <a:cs typeface="Calibri Light"/>
              </a:rPr>
              <a:t>What are the TEACH Principles?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E0975-17D0-155E-3F89-AB4CEFE1B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Developed by the Senate Teaching and Learning Committee</a:t>
            </a:r>
          </a:p>
          <a:p>
            <a:r>
              <a:rPr lang="en-US">
                <a:cs typeface="Calibri"/>
              </a:rPr>
              <a:t>Academic Senate endorsed spring 2022</a:t>
            </a:r>
          </a:p>
          <a:p>
            <a:r>
              <a:rPr lang="en-US">
                <a:cs typeface="Calibri"/>
              </a:rPr>
              <a:t>"Principles of Good Practice in Teaching"</a:t>
            </a:r>
          </a:p>
          <a:p>
            <a:r>
              <a:rPr lang="en-US">
                <a:cs typeface="Calibri"/>
              </a:rPr>
              <a:t>Based in:</a:t>
            </a:r>
          </a:p>
          <a:p>
            <a:pPr lvl="1"/>
            <a:r>
              <a:rPr lang="en-US">
                <a:cs typeface="Calibri"/>
              </a:rPr>
              <a:t>Need for a better "definition" of good teaching</a:t>
            </a:r>
          </a:p>
          <a:p>
            <a:pPr lvl="1"/>
            <a:r>
              <a:rPr lang="en-US">
                <a:cs typeface="Calibri"/>
              </a:rPr>
              <a:t>Literature around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62359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6614EBB0-DC20-4678-BC85-392803C594C2}"/>
              </a:ext>
            </a:extLst>
          </p:cNvPr>
          <p:cNvGrpSpPr/>
          <p:nvPr/>
        </p:nvGrpSpPr>
        <p:grpSpPr>
          <a:xfrm>
            <a:off x="8546" y="1349114"/>
            <a:ext cx="13827853" cy="4005675"/>
            <a:chOff x="0" y="1349114"/>
            <a:chExt cx="13827853" cy="4005675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C6DF37C-2FDB-45AA-B85C-D0A3ACE0E988}"/>
                </a:ext>
              </a:extLst>
            </p:cNvPr>
            <p:cNvGrpSpPr/>
            <p:nvPr/>
          </p:nvGrpSpPr>
          <p:grpSpPr>
            <a:xfrm>
              <a:off x="0" y="1349114"/>
              <a:ext cx="12192000" cy="2661002"/>
              <a:chOff x="0" y="3689643"/>
              <a:chExt cx="12192000" cy="2661002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B046F5F8-8F66-4C4E-A072-8F08E039A09B}"/>
                  </a:ext>
                </a:extLst>
              </p:cNvPr>
              <p:cNvGrpSpPr/>
              <p:nvPr/>
            </p:nvGrpSpPr>
            <p:grpSpPr>
              <a:xfrm>
                <a:off x="0" y="4002751"/>
                <a:ext cx="12192000" cy="2347894"/>
                <a:chOff x="-1" y="3076964"/>
                <a:chExt cx="12192000" cy="2347894"/>
              </a:xfrm>
            </p:grpSpPr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21A743A3-9A10-434E-A91D-80E0F52D1DB4}"/>
                    </a:ext>
                  </a:extLst>
                </p:cNvPr>
                <p:cNvSpPr txBox="1"/>
                <p:nvPr/>
              </p:nvSpPr>
              <p:spPr>
                <a:xfrm>
                  <a:off x="299204" y="3076964"/>
                  <a:ext cx="11593586" cy="22929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300">
                      <a:latin typeface="Arial Black" panose="020B0A04020102020204" pitchFamily="34" charset="0"/>
                    </a:rPr>
                    <a:t>TEACH</a:t>
                  </a:r>
                </a:p>
              </p:txBody>
            </p:sp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C48E485D-EEA8-480B-9F16-0953F408D350}"/>
                    </a:ext>
                  </a:extLst>
                </p:cNvPr>
                <p:cNvSpPr txBox="1"/>
                <p:nvPr/>
              </p:nvSpPr>
              <p:spPr>
                <a:xfrm>
                  <a:off x="-1" y="5024748"/>
                  <a:ext cx="121920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>
                      <a:latin typeface="Lato" panose="020F0502020204030203" pitchFamily="34" charset="0"/>
                    </a:rPr>
                    <a:t>TRANSPARENT│EVIDENCE-BASED │ ASPIRATIONAL │ COMMUNICATIVE │ HUMANE     </a:t>
                  </a:r>
                </a:p>
              </p:txBody>
            </p:sp>
          </p:grpSp>
          <p:pic>
            <p:nvPicPr>
              <p:cNvPr id="22" name="Picture 21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77C8CCD6-A292-44FF-9714-D1443327C93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-5144" b="55662"/>
              <a:stretch/>
            </p:blipFill>
            <p:spPr>
              <a:xfrm>
                <a:off x="2173315" y="3689643"/>
                <a:ext cx="2292274" cy="698384"/>
              </a:xfrm>
              <a:prstGeom prst="rect">
                <a:avLst/>
              </a:prstGeom>
            </p:spPr>
          </p:pic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0894CB2-24E7-465C-BE3E-ED2271A0B17F}"/>
                </a:ext>
              </a:extLst>
            </p:cNvPr>
            <p:cNvSpPr txBox="1"/>
            <p:nvPr/>
          </p:nvSpPr>
          <p:spPr>
            <a:xfrm>
              <a:off x="5203970" y="4549447"/>
              <a:ext cx="86238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>
                  <a:latin typeface="Lato" panose="020F0502020204030203" pitchFamily="34" charset="0"/>
                </a:rPr>
                <a:t>ysu.edu/</a:t>
              </a:r>
              <a:r>
                <a:rPr lang="en-US" sz="3600">
                  <a:solidFill>
                    <a:srgbClr val="AA1F2E"/>
                  </a:solidFill>
                  <a:latin typeface="Lato" panose="020F0502020204030203" pitchFamily="34" charset="0"/>
                </a:rPr>
                <a:t>TEACH</a:t>
              </a:r>
            </a:p>
          </p:txBody>
        </p:sp>
        <p:pic>
          <p:nvPicPr>
            <p:cNvPr id="28" name="Graphic 27" descr="Laptop with solid fill">
              <a:extLst>
                <a:ext uri="{FF2B5EF4-FFF2-40B4-BE49-F238E27FC236}">
                  <a16:creationId xmlns:a16="http://schemas.microsoft.com/office/drawing/2014/main" id="{EEB5E958-4A00-4AC7-86D4-20AD934F5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42832" y="4549447"/>
              <a:ext cx="805342" cy="8053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08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E426-FFCA-43B0-A87D-1C42B5EF0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/>
              <a:t>Communicative Teaching Characteristics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CDD8D-10B1-4E36-871A-7566EE23D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0861"/>
            <a:ext cx="10515600" cy="37861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Is available during scheduled student support (office) hours</a:t>
            </a:r>
            <a:endParaRPr lang="en-US" b="0" i="0" u="none" strike="noStrike">
              <a:effectLst/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</a:rPr>
              <a:t>Effectively presents information, and checks for and responds </a:t>
            </a:r>
            <a:r>
              <a:rPr lang="en-US" b="0" i="0" u="none" strike="noStrike">
                <a:effectLst/>
                <a:ea typeface="+mn-lt"/>
                <a:cs typeface="+mn-lt"/>
              </a:rPr>
              <a:t>to </a:t>
            </a:r>
            <a:r>
              <a:rPr lang="en-US">
                <a:ea typeface="+mn-lt"/>
                <a:cs typeface="+mn-lt"/>
              </a:rPr>
              <a:t>student </a:t>
            </a:r>
            <a:r>
              <a:rPr lang="en-US" b="0" i="0" u="none" strike="noStrike">
                <a:effectLst/>
                <a:ea typeface="+mn-lt"/>
                <a:cs typeface="+mn-lt"/>
              </a:rPr>
              <a:t>understanding</a:t>
            </a:r>
            <a:endParaRPr lang="en-US"/>
          </a:p>
          <a:p>
            <a:r>
              <a:rPr lang="en-US">
                <a:ea typeface="+mn-lt"/>
                <a:cs typeface="+mn-lt"/>
              </a:rPr>
              <a:t>Is approachable to </a:t>
            </a:r>
            <a:r>
              <a:rPr lang="en-US" b="0" i="0" u="none" strike="noStrike">
                <a:effectLst/>
                <a:ea typeface="+mn-lt"/>
                <a:cs typeface="+mn-lt"/>
              </a:rPr>
              <a:t>students </a:t>
            </a:r>
            <a:r>
              <a:rPr lang="en-US">
                <a:ea typeface="+mn-lt"/>
                <a:cs typeface="+mn-lt"/>
              </a:rPr>
              <a:t>outside the classroom</a:t>
            </a:r>
            <a:endParaRPr lang="en-US"/>
          </a:p>
          <a:p>
            <a:r>
              <a:rPr lang="en-US">
                <a:ea typeface="+mn-lt"/>
                <a:cs typeface="+mn-lt"/>
              </a:rPr>
              <a:t>Gives regular and meaningful formative feedback</a:t>
            </a:r>
            <a:endParaRPr lang="en-US"/>
          </a:p>
          <a:p>
            <a:r>
              <a:rPr lang="en-US">
                <a:ea typeface="+mn-lt"/>
                <a:cs typeface="+mn-lt"/>
              </a:rPr>
              <a:t>Is an active listener and open </a:t>
            </a:r>
            <a:r>
              <a:rPr lang="en-US" b="0" i="0" u="none" strike="noStrike">
                <a:effectLst/>
                <a:ea typeface="+mn-lt"/>
                <a:cs typeface="+mn-lt"/>
              </a:rPr>
              <a:t>to </a:t>
            </a:r>
            <a:r>
              <a:rPr lang="en-US">
                <a:ea typeface="+mn-lt"/>
                <a:cs typeface="+mn-lt"/>
              </a:rPr>
              <a:t>diverse viewpoints</a:t>
            </a:r>
            <a:endParaRPr lang="en-US"/>
          </a:p>
          <a:p>
            <a:pPr marL="0" indent="0">
              <a:buNone/>
            </a:pPr>
            <a:endParaRPr lang="en-US">
              <a:cs typeface="Calibri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1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E426-FFCA-43B0-A87D-1C42B5EF0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92" y="1396686"/>
            <a:ext cx="3793164" cy="406462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Communicative Teaching</a:t>
            </a:r>
            <a:endParaRPr 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CDD8D-10B1-4E36-871A-7566EE23D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0361" y="1397384"/>
            <a:ext cx="5902552" cy="45686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A focus on office hours: your office hours are more important than you think!</a:t>
            </a:r>
          </a:p>
          <a:p>
            <a:r>
              <a:rPr lang="en-US" sz="2400">
                <a:ea typeface="+mn-lt"/>
                <a:cs typeface="+mn-lt"/>
                <a:hlinkClick r:id="rId4"/>
              </a:rPr>
              <a:t>Cuseo</a:t>
            </a:r>
            <a:r>
              <a:rPr lang="en-US" sz="2400">
                <a:ea typeface="+mn-lt"/>
                <a:cs typeface="+mn-lt"/>
              </a:rPr>
              <a:t> found that faculty-student contact outside the classroom has multiple positive outcomes, including:</a:t>
            </a:r>
          </a:p>
          <a:p>
            <a:pPr lvl="1"/>
            <a:r>
              <a:rPr lang="en-US" sz="1800">
                <a:ea typeface="+mn-lt"/>
                <a:cs typeface="+mn-lt"/>
              </a:rPr>
              <a:t>Retention/persistance to graduation</a:t>
            </a:r>
          </a:p>
          <a:p>
            <a:pPr lvl="1"/>
            <a:r>
              <a:rPr lang="en-US" sz="1800">
                <a:ea typeface="+mn-lt"/>
                <a:cs typeface="+mn-lt"/>
              </a:rPr>
              <a:t>Academic achievement</a:t>
            </a:r>
          </a:p>
          <a:p>
            <a:pPr lvl="1"/>
            <a:r>
              <a:rPr lang="en-US" sz="1800">
                <a:ea typeface="+mn-lt"/>
                <a:cs typeface="+mn-lt"/>
              </a:rPr>
              <a:t>Critical thinking</a:t>
            </a:r>
          </a:p>
          <a:p>
            <a:pPr lvl="1"/>
            <a:r>
              <a:rPr lang="en-US" sz="1800">
                <a:ea typeface="+mn-lt"/>
                <a:cs typeface="+mn-lt"/>
              </a:rPr>
              <a:t>Personal and intellectual development</a:t>
            </a:r>
          </a:p>
          <a:p>
            <a:pPr lvl="1"/>
            <a:r>
              <a:rPr lang="en-US" sz="1800">
                <a:ea typeface="+mn-lt"/>
                <a:cs typeface="+mn-lt"/>
              </a:rPr>
              <a:t>Educational aspirations</a:t>
            </a:r>
          </a:p>
          <a:p>
            <a:pPr lvl="1"/>
            <a:r>
              <a:rPr lang="en-US" sz="1800">
                <a:ea typeface="+mn-lt"/>
                <a:cs typeface="+mn-lt"/>
              </a:rPr>
              <a:t>Satisfaction with faculty and college</a:t>
            </a:r>
          </a:p>
          <a:p>
            <a:pPr lvl="1"/>
            <a:r>
              <a:rPr lang="en-US" sz="1800">
                <a:ea typeface="+mn-lt"/>
                <a:cs typeface="+mn-lt"/>
              </a:rPr>
              <a:t>Perceptions of college quality</a:t>
            </a:r>
          </a:p>
          <a:p>
            <a:r>
              <a:rPr lang="en-US" sz="2400">
                <a:ea typeface="+mn-lt"/>
                <a:cs typeface="+mn-lt"/>
              </a:rPr>
              <a:t>Faculty-student interaction is the most important factor in student belonging  (</a:t>
            </a:r>
            <a:r>
              <a:rPr lang="en-US" sz="2400">
                <a:ea typeface="+mn-lt"/>
                <a:cs typeface="+mn-lt"/>
                <a:hlinkClick r:id="rId5"/>
              </a:rPr>
              <a:t>Bowen, 2012</a:t>
            </a:r>
            <a:r>
              <a:rPr lang="en-US" sz="2400">
                <a:ea typeface="+mn-lt"/>
                <a:cs typeface="+mn-lt"/>
              </a:rPr>
              <a:t>)</a:t>
            </a:r>
            <a:endParaRPr lang="en-US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134636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5DB74B-2314-4998-AA9D-3AE020A8E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10381089" cy="1325563"/>
          </a:xfrm>
        </p:spPr>
        <p:txBody>
          <a:bodyPr>
            <a:normAutofit/>
          </a:bodyPr>
          <a:lstStyle/>
          <a:p>
            <a:r>
              <a:rPr lang="en-US" b="1"/>
              <a:t>Communicative Teaching Tip: Getting Students to Come to Student Support Hours*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35190-4721-5D02-2C44-980BB946F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</a:pPr>
            <a:r>
              <a:rPr lang="en-US">
                <a:ea typeface="+mn-lt"/>
                <a:cs typeface="+mn-lt"/>
              </a:rPr>
              <a:t>Help students understand how they can </a:t>
            </a:r>
            <a:r>
              <a:rPr lang="en-US">
                <a:ea typeface="+mn-lt"/>
                <a:cs typeface="+mn-lt"/>
                <a:hlinkClick r:id="rId3"/>
              </a:rPr>
              <a:t>use</a:t>
            </a:r>
            <a:r>
              <a:rPr lang="en-US">
                <a:ea typeface="+mn-lt"/>
                <a:cs typeface="+mn-lt"/>
              </a:rPr>
              <a:t> office hours (e.g., review paper feedback, get study strategies) and how to prepare</a:t>
            </a:r>
            <a:endParaRPr lang="en-US"/>
          </a:p>
          <a:p>
            <a:pPr>
              <a:buFont typeface="Arial"/>
            </a:pPr>
            <a:r>
              <a:rPr lang="en-US">
                <a:ea typeface="+mn-lt"/>
                <a:cs typeface="+mn-lt"/>
                <a:hlinkClick r:id="rId4"/>
              </a:rPr>
              <a:t>Incentivize attendance</a:t>
            </a:r>
            <a:r>
              <a:rPr lang="en-US">
                <a:ea typeface="+mn-lt"/>
                <a:cs typeface="+mn-lt"/>
              </a:rPr>
              <a:t> (extra credit point, "oops" voucher, "50/50 question")</a:t>
            </a:r>
          </a:p>
          <a:p>
            <a:pPr>
              <a:buFont typeface="Arial"/>
            </a:pPr>
            <a:r>
              <a:rPr lang="en-US">
                <a:ea typeface="+mn-lt"/>
                <a:cs typeface="+mn-lt"/>
              </a:rPr>
              <a:t>Incorporate an office hours visit into an assignment</a:t>
            </a:r>
          </a:p>
          <a:p>
            <a:pPr>
              <a:buFont typeface="Arial"/>
            </a:pPr>
            <a:r>
              <a:rPr lang="en-US">
                <a:cs typeface="Calibri" panose="020F0502020204030204"/>
              </a:rPr>
              <a:t>Schedule at times your students are likely to need you (e.g., the afternoon before an assignment or exam)</a:t>
            </a:r>
          </a:p>
          <a:p>
            <a:pPr>
              <a:buFont typeface="Arial"/>
            </a:pPr>
            <a:r>
              <a:rPr lang="en-US">
                <a:cs typeface="Calibri" panose="020F0502020204030204"/>
              </a:rPr>
              <a:t>Include the option of virtual office hours and/or appointments</a:t>
            </a:r>
          </a:p>
          <a:p>
            <a:pPr>
              <a:buFont typeface="Arial"/>
            </a:pPr>
            <a:r>
              <a:rPr lang="en-US">
                <a:cs typeface="Calibri" panose="020F0502020204030204"/>
              </a:rPr>
              <a:t>Consider using </a:t>
            </a:r>
            <a:r>
              <a:rPr lang="en-US">
                <a:cs typeface="Calibri" panose="020F0502020204030204"/>
                <a:hlinkClick r:id="rId5"/>
              </a:rPr>
              <a:t>MS Bookings</a:t>
            </a:r>
            <a:r>
              <a:rPr lang="en-US">
                <a:cs typeface="Calibri" panose="020F0502020204030204"/>
              </a:rPr>
              <a:t> to schedule appointments (</a:t>
            </a:r>
            <a:r>
              <a:rPr lang="en-US">
                <a:cs typeface="Calibri" panose="020F0502020204030204"/>
                <a:hlinkClick r:id="rId6"/>
              </a:rPr>
              <a:t>ITL example</a:t>
            </a:r>
            <a:r>
              <a:rPr lang="en-US">
                <a:cs typeface="Calibri" panose="020F0502020204030204"/>
              </a:rPr>
              <a:t>)</a:t>
            </a:r>
          </a:p>
          <a:p>
            <a:pPr>
              <a:buFont typeface="Arial"/>
            </a:pPr>
            <a:endParaRPr lang="en-US">
              <a:cs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BF1D2-A4B6-CB9D-3174-A39DE277AE1A}"/>
              </a:ext>
            </a:extLst>
          </p:cNvPr>
          <p:cNvSpPr txBox="1"/>
          <p:nvPr/>
        </p:nvSpPr>
        <p:spPr>
          <a:xfrm>
            <a:off x="579528" y="6055341"/>
            <a:ext cx="8045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*AKA Office Hours</a:t>
            </a:r>
          </a:p>
          <a:p>
            <a:r>
              <a:rPr lang="en-US"/>
              <a:t>More ideas: </a:t>
            </a:r>
            <a:r>
              <a:rPr lang="en-US">
                <a:hlinkClick r:id="rId7"/>
              </a:rPr>
              <a:t>TEACH on office hours</a:t>
            </a:r>
            <a:r>
              <a:rPr lang="en-US"/>
              <a:t>, </a:t>
            </a:r>
            <a:r>
              <a:rPr lang="en-US">
                <a:hlinkClick r:id="rId8"/>
              </a:rPr>
              <a:t>TEACH on approachable outside class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9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AFDB56EA-53E7-46E5-86A0-1952DD827B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09"/>
          <a:stretch/>
        </p:blipFill>
        <p:spPr bwMode="auto">
          <a:xfrm>
            <a:off x="8261848" y="3126997"/>
            <a:ext cx="3837963" cy="358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Graphic 16" descr="Two speech bubbles">
            <a:extLst>
              <a:ext uri="{FF2B5EF4-FFF2-40B4-BE49-F238E27FC236}">
                <a16:creationId xmlns:a16="http://schemas.microsoft.com/office/drawing/2014/main" id="{C8EC3D6B-D5F1-43B9-920A-4CF6D024D2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752525" y="2448112"/>
            <a:ext cx="5283966" cy="528396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114CAF3-34E2-4D79-A917-7ED6A603ECEC}"/>
              </a:ext>
            </a:extLst>
          </p:cNvPr>
          <p:cNvSpPr txBox="1"/>
          <p:nvPr/>
        </p:nvSpPr>
        <p:spPr>
          <a:xfrm>
            <a:off x="3583615" y="4769302"/>
            <a:ext cx="392935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en-US" sz="2800">
                <a:latin typeface="Lato" panose="020F0502020204030203" pitchFamily="34" charset="0"/>
              </a:rPr>
              <a:t>Complete a feedback card or fill out a feedback form online.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B8E40C7-40EB-4A74-8603-16F8B878E021}"/>
              </a:ext>
            </a:extLst>
          </p:cNvPr>
          <p:cNvGrpSpPr/>
          <p:nvPr/>
        </p:nvGrpSpPr>
        <p:grpSpPr>
          <a:xfrm>
            <a:off x="5374457" y="65227"/>
            <a:ext cx="6817543" cy="3045823"/>
            <a:chOff x="-383094" y="383177"/>
            <a:chExt cx="6926507" cy="304582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DF6685A-801A-449E-A52C-03349B88B1FB}"/>
                </a:ext>
              </a:extLst>
            </p:cNvPr>
            <p:cNvSpPr/>
            <p:nvPr/>
          </p:nvSpPr>
          <p:spPr>
            <a:xfrm>
              <a:off x="0" y="383177"/>
              <a:ext cx="6543413" cy="3045823"/>
            </a:xfrm>
            <a:prstGeom prst="rect">
              <a:avLst/>
            </a:prstGeom>
            <a:solidFill>
              <a:srgbClr val="AA1F2E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Graphic 18" descr="Graph and note paper pads with pencil">
              <a:extLst>
                <a:ext uri="{FF2B5EF4-FFF2-40B4-BE49-F238E27FC236}">
                  <a16:creationId xmlns:a16="http://schemas.microsoft.com/office/drawing/2014/main" id="{77C5F773-8A93-47A5-94AB-95C1B0AB7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-383094" y="478427"/>
              <a:ext cx="2868234" cy="2856419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671E7AF-20E0-4149-8B11-5D0FCFB3F03C}"/>
                </a:ext>
              </a:extLst>
            </p:cNvPr>
            <p:cNvSpPr txBox="1"/>
            <p:nvPr/>
          </p:nvSpPr>
          <p:spPr>
            <a:xfrm>
              <a:off x="1928227" y="611410"/>
              <a:ext cx="4582558" cy="2677656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Arial Black"/>
                </a:rPr>
                <a:t>DID YOU SIGN-IN?</a:t>
              </a:r>
              <a:br>
                <a:rPr lang="en-US" sz="2800">
                  <a:latin typeface="Lato" panose="020F0502020204030203" pitchFamily="34" charset="0"/>
                </a:rPr>
              </a:br>
              <a:br>
                <a:rPr lang="en-US" sz="2000">
                  <a:latin typeface="Lato" panose="020F0502020204030203" pitchFamily="34" charset="0"/>
                </a:rPr>
              </a:br>
              <a:r>
                <a:rPr lang="en-US" sz="2400">
                  <a:solidFill>
                    <a:schemeClr val="bg1"/>
                  </a:solidFill>
                  <a:latin typeface="Lato"/>
                  <a:ea typeface="Lato"/>
                  <a:cs typeface="Lato"/>
                </a:rPr>
                <a:t>Engage with ITL 3 times this fall through workshops, book club, podcast groups, or consults and receive a $25 gift card.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C8F116F-BF8F-4EA8-A388-E9C2A36E23AF}"/>
              </a:ext>
            </a:extLst>
          </p:cNvPr>
          <p:cNvSpPr txBox="1"/>
          <p:nvPr/>
        </p:nvSpPr>
        <p:spPr>
          <a:xfrm>
            <a:off x="135442" y="1872408"/>
            <a:ext cx="5342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>
                <a:latin typeface="Arial Black" panose="020B0A04020102020204" pitchFamily="34" charset="0"/>
              </a:rPr>
              <a:t>THANK YOU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8FE7C56-424E-4D5E-A2E1-149D8B3FCE47}"/>
              </a:ext>
            </a:extLst>
          </p:cNvPr>
          <p:cNvSpPr txBox="1"/>
          <p:nvPr/>
        </p:nvSpPr>
        <p:spPr>
          <a:xfrm>
            <a:off x="155483" y="2692152"/>
            <a:ext cx="5342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Lato" panose="020F0502020204030203" pitchFamily="34" charset="0"/>
              </a:rPr>
              <a:t>for joining us today! Before you go…</a:t>
            </a:r>
          </a:p>
        </p:txBody>
      </p:sp>
      <p:pic>
        <p:nvPicPr>
          <p:cNvPr id="35" name="Graphic 34" descr="Chevron arrows with solid fill">
            <a:extLst>
              <a:ext uri="{FF2B5EF4-FFF2-40B4-BE49-F238E27FC236}">
                <a16:creationId xmlns:a16="http://schemas.microsoft.com/office/drawing/2014/main" id="{0FEB694D-D4D0-4D11-8C18-C780EE29B7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14057" y="5071458"/>
            <a:ext cx="914400" cy="914400"/>
          </a:xfrm>
          <a:prstGeom prst="rect">
            <a:avLst/>
          </a:prstGeom>
        </p:spPr>
      </p:pic>
      <p:pic>
        <p:nvPicPr>
          <p:cNvPr id="43" name="Picture 42" descr="A picture containing shape&#10;&#10;Description automatically generated">
            <a:extLst>
              <a:ext uri="{FF2B5EF4-FFF2-40B4-BE49-F238E27FC236}">
                <a16:creationId xmlns:a16="http://schemas.microsoft.com/office/drawing/2014/main" id="{400FD36F-B589-4934-8440-A0A71AB45C3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904" y="294627"/>
            <a:ext cx="2093422" cy="151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978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A3235455A1B43B10BAA20F7AC743D" ma:contentTypeVersion="15" ma:contentTypeDescription="Create a new document." ma:contentTypeScope="" ma:versionID="4ef6cb81f6ec6d70f9aafb0435467fbb">
  <xsd:schema xmlns:xsd="http://www.w3.org/2001/XMLSchema" xmlns:xs="http://www.w3.org/2001/XMLSchema" xmlns:p="http://schemas.microsoft.com/office/2006/metadata/properties" xmlns:ns2="f4110df2-d09b-4d33-ad19-9b4740738192" xmlns:ns3="38cd1d3b-a158-4ed9-951e-fac07ac3a9de" targetNamespace="http://schemas.microsoft.com/office/2006/metadata/properties" ma:root="true" ma:fieldsID="0655b3ef3e8b18726d41e74d3786d4e9" ns2:_="" ns3:_="">
    <xsd:import namespace="f4110df2-d09b-4d33-ad19-9b4740738192"/>
    <xsd:import namespace="38cd1d3b-a158-4ed9-951e-fac07ac3a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10df2-d09b-4d33-ad19-9b47407381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488de0e-4df0-4d45-ba16-3ec912bfa1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cd1d3b-a158-4ed9-951e-fac07ac3a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db57984-e0c8-4c5a-92c2-6b6758501b0f}" ma:internalName="TaxCatchAll" ma:showField="CatchAllData" ma:web="38cd1d3b-a158-4ed9-951e-fac07ac3a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4110df2-d09b-4d33-ad19-9b4740738192">
      <Terms xmlns="http://schemas.microsoft.com/office/infopath/2007/PartnerControls"/>
    </lcf76f155ced4ddcb4097134ff3c332f>
    <TaxCatchAll xmlns="38cd1d3b-a158-4ed9-951e-fac07ac3a9d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EB6D7D-C8F6-45CA-B7EC-CCBA680BBD4D}">
  <ds:schemaRefs>
    <ds:schemaRef ds:uri="38cd1d3b-a158-4ed9-951e-fac07ac3a9de"/>
    <ds:schemaRef ds:uri="f4110df2-d09b-4d33-ad19-9b474073819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57D9E0B-2BF8-48FF-BC1D-691ED5650090}">
  <ds:schemaRefs>
    <ds:schemaRef ds:uri="38cd1d3b-a158-4ed9-951e-fac07ac3a9de"/>
    <ds:schemaRef ds:uri="f4110df2-d09b-4d33-ad19-9b474073819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303461A-9076-430F-9C76-C79114106A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 is for  Communicative</vt:lpstr>
      <vt:lpstr>What are the TEACH Principles?</vt:lpstr>
      <vt:lpstr>PowerPoint Presentation</vt:lpstr>
      <vt:lpstr>Communicative Teaching Characteristics</vt:lpstr>
      <vt:lpstr>Communicative Teaching</vt:lpstr>
      <vt:lpstr>Communicative Teaching Tip: Getting Students to Come to Student Support Hours*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2022-09-21T13:51:29Z</dcterms:created>
  <dcterms:modified xsi:type="dcterms:W3CDTF">2022-11-03T15:36:32Z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0x01010059DA3235455A1B43B10BAA20F7AC743D</vt:lpwstr>
  </property>
  <property fmtid="{D5CDD505-2E9C-101B-9397-08002B2CF9AE}" pid="3" name="MediaServiceImageTags">
    <vt:lpwstr/>
  </property>
</Properties>
</file>