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9"/>
  </p:notesMasterIdLst>
  <p:sldIdLst>
    <p:sldId id="258" r:id="rId3"/>
    <p:sldId id="257" r:id="rId4"/>
    <p:sldId id="262" r:id="rId5"/>
    <p:sldId id="260" r:id="rId6"/>
    <p:sldId id="261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2042"/>
    <a:srgbClr val="FA2E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B0E85D-7605-485E-8912-65ED670B0EC0}" v="1" dt="2026-03-10T16:07:25.4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2"/>
    <p:restoredTop sz="96247" autoAdjust="0"/>
  </p:normalViewPr>
  <p:slideViewPr>
    <p:cSldViewPr snapToGrid="0" snapToObjects="1">
      <p:cViewPr varScale="1">
        <p:scale>
          <a:sx n="68" d="100"/>
          <a:sy n="68" d="100"/>
        </p:scale>
        <p:origin x="182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 Cary Wecht" userId="a02b6384-5f4f-4c58-b0d9-0b42d388781e" providerId="ADAL" clId="{D3187ADB-8E61-4400-B04B-3D5BEC37A8A7}"/>
    <pc:docChg chg="custSel addSld delSld modSld">
      <pc:chgData name="Dr. Cary Wecht" userId="a02b6384-5f4f-4c58-b0d9-0b42d388781e" providerId="ADAL" clId="{D3187ADB-8E61-4400-B04B-3D5BEC37A8A7}" dt="2026-03-10T16:10:40.073" v="139" actId="20577"/>
      <pc:docMkLst>
        <pc:docMk/>
      </pc:docMkLst>
      <pc:sldChg chg="modSp mod">
        <pc:chgData name="Dr. Cary Wecht" userId="a02b6384-5f4f-4c58-b0d9-0b42d388781e" providerId="ADAL" clId="{D3187ADB-8E61-4400-B04B-3D5BEC37A8A7}" dt="2026-03-10T14:40:15.748" v="17" actId="20577"/>
        <pc:sldMkLst>
          <pc:docMk/>
          <pc:sldMk cId="839179540" sldId="257"/>
        </pc:sldMkLst>
        <pc:spChg chg="mod">
          <ac:chgData name="Dr. Cary Wecht" userId="a02b6384-5f4f-4c58-b0d9-0b42d388781e" providerId="ADAL" clId="{D3187ADB-8E61-4400-B04B-3D5BEC37A8A7}" dt="2026-03-10T14:40:15.748" v="17" actId="20577"/>
          <ac:spMkLst>
            <pc:docMk/>
            <pc:sldMk cId="839179540" sldId="257"/>
            <ac:spMk id="3" creationId="{8ADAC384-1646-AAA8-FA17-037356933C49}"/>
          </ac:spMkLst>
        </pc:spChg>
      </pc:sldChg>
      <pc:sldChg chg="modSp mod">
        <pc:chgData name="Dr. Cary Wecht" userId="a02b6384-5f4f-4c58-b0d9-0b42d388781e" providerId="ADAL" clId="{D3187ADB-8E61-4400-B04B-3D5BEC37A8A7}" dt="2026-03-10T14:42:55.541" v="19" actId="20577"/>
        <pc:sldMkLst>
          <pc:docMk/>
          <pc:sldMk cId="1561029563" sldId="261"/>
        </pc:sldMkLst>
        <pc:spChg chg="mod">
          <ac:chgData name="Dr. Cary Wecht" userId="a02b6384-5f4f-4c58-b0d9-0b42d388781e" providerId="ADAL" clId="{D3187ADB-8E61-4400-B04B-3D5BEC37A8A7}" dt="2026-03-10T14:42:55.541" v="19" actId="20577"/>
          <ac:spMkLst>
            <pc:docMk/>
            <pc:sldMk cId="1561029563" sldId="261"/>
            <ac:spMk id="8" creationId="{8F16B184-7604-2804-D6D1-482DCDE1F1D3}"/>
          </ac:spMkLst>
        </pc:spChg>
      </pc:sldChg>
      <pc:sldChg chg="modSp new mod">
        <pc:chgData name="Dr. Cary Wecht" userId="a02b6384-5f4f-4c58-b0d9-0b42d388781e" providerId="ADAL" clId="{D3187ADB-8E61-4400-B04B-3D5BEC37A8A7}" dt="2026-03-10T16:10:40.073" v="139" actId="20577"/>
        <pc:sldMkLst>
          <pc:docMk/>
          <pc:sldMk cId="1675313046" sldId="262"/>
        </pc:sldMkLst>
        <pc:spChg chg="mod">
          <ac:chgData name="Dr. Cary Wecht" userId="a02b6384-5f4f-4c58-b0d9-0b42d388781e" providerId="ADAL" clId="{D3187ADB-8E61-4400-B04B-3D5BEC37A8A7}" dt="2026-03-10T16:09:03.527" v="97" actId="20577"/>
          <ac:spMkLst>
            <pc:docMk/>
            <pc:sldMk cId="1675313046" sldId="262"/>
            <ac:spMk id="2" creationId="{BD8EAD72-C036-B19E-E613-8D840B17C7FC}"/>
          </ac:spMkLst>
        </pc:spChg>
        <pc:spChg chg="mod">
          <ac:chgData name="Dr. Cary Wecht" userId="a02b6384-5f4f-4c58-b0d9-0b42d388781e" providerId="ADAL" clId="{D3187ADB-8E61-4400-B04B-3D5BEC37A8A7}" dt="2026-03-10T16:10:40.073" v="139" actId="20577"/>
          <ac:spMkLst>
            <pc:docMk/>
            <pc:sldMk cId="1675313046" sldId="262"/>
            <ac:spMk id="3" creationId="{30291482-B108-E359-AE92-264A8DF35EC2}"/>
          </ac:spMkLst>
        </pc:spChg>
      </pc:sldChg>
      <pc:sldChg chg="new del">
        <pc:chgData name="Dr. Cary Wecht" userId="a02b6384-5f4f-4c58-b0d9-0b42d388781e" providerId="ADAL" clId="{D3187ADB-8E61-4400-B04B-3D5BEC37A8A7}" dt="2026-03-10T14:39:59.232" v="3" actId="47"/>
        <pc:sldMkLst>
          <pc:docMk/>
          <pc:sldMk cId="4003321727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565B9-B1B3-254F-A7DF-A0D46609F357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A5663-5A00-624E-8DC1-03CED1867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84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A5663-5A00-624E-8DC1-03CED1867E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12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85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78E593-F004-8C33-01B0-579925326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3ADC2581-B8BF-6213-2EFC-4D79383BEE0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33569" y="1010328"/>
            <a:ext cx="2842592" cy="1147763"/>
          </a:xfrm>
          <a:prstGeom prst="rect">
            <a:avLst/>
          </a:prstGeom>
        </p:spPr>
        <p:txBody>
          <a:bodyPr/>
          <a:lstStyle>
            <a:lvl1pPr algn="ctr">
              <a:buNone/>
              <a:defRPr sz="2800" b="1">
                <a:solidFill>
                  <a:schemeClr val="bg1"/>
                </a:solidFill>
                <a:latin typeface="+mj-lt"/>
                <a:ea typeface="Baskerville" panose="02020502070401020303" pitchFamily="18" charset="0"/>
              </a:defRPr>
            </a:lvl1pPr>
            <a:lvl2pPr>
              <a:defRPr sz="2400" b="1">
                <a:latin typeface="Baskerville" panose="02020502070401020303" pitchFamily="18" charset="0"/>
                <a:ea typeface="Baskerville" panose="02020502070401020303" pitchFamily="18" charset="0"/>
              </a:defRPr>
            </a:lvl2pPr>
            <a:lvl3pPr>
              <a:defRPr sz="2400" b="1">
                <a:latin typeface="Baskerville" panose="02020502070401020303" pitchFamily="18" charset="0"/>
                <a:ea typeface="Baskerville" panose="02020502070401020303" pitchFamily="18" charset="0"/>
              </a:defRPr>
            </a:lvl3pPr>
            <a:lvl4pPr>
              <a:defRPr sz="2400" b="1">
                <a:latin typeface="Baskerville" panose="02020502070401020303" pitchFamily="18" charset="0"/>
                <a:ea typeface="Baskerville" panose="02020502070401020303" pitchFamily="18" charset="0"/>
              </a:defRPr>
            </a:lvl4pPr>
            <a:lvl5pPr>
              <a:defRPr sz="2400" b="1">
                <a:latin typeface="Baskerville" panose="02020502070401020303" pitchFamily="18" charset="0"/>
                <a:ea typeface="Baskerville" panose="02020502070401020303" pitchFamily="18" charset="0"/>
              </a:defRPr>
            </a:lvl5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DEPARTMENT/OFFICE NAME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F488DDFD-EBE2-C9C1-422F-07F42A71F6F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33569" y="4442792"/>
            <a:ext cx="2842592" cy="1147763"/>
          </a:xfrm>
          <a:prstGeom prst="rect">
            <a:avLst/>
          </a:prstGeom>
        </p:spPr>
        <p:txBody>
          <a:bodyPr/>
          <a:lstStyle>
            <a:lvl1pPr algn="ctr">
              <a:buNone/>
              <a:defRPr sz="2400" b="1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defRPr>
            </a:lvl1pPr>
            <a:lvl2pPr>
              <a:defRPr sz="2400" b="1">
                <a:latin typeface="Baskerville" panose="02020502070401020303" pitchFamily="18" charset="0"/>
                <a:ea typeface="Baskerville" panose="02020502070401020303" pitchFamily="18" charset="0"/>
              </a:defRPr>
            </a:lvl2pPr>
            <a:lvl3pPr>
              <a:defRPr sz="2400" b="1">
                <a:latin typeface="Baskerville" panose="02020502070401020303" pitchFamily="18" charset="0"/>
                <a:ea typeface="Baskerville" panose="02020502070401020303" pitchFamily="18" charset="0"/>
              </a:defRPr>
            </a:lvl3pPr>
            <a:lvl4pPr>
              <a:defRPr sz="2400" b="1">
                <a:latin typeface="Baskerville" panose="02020502070401020303" pitchFamily="18" charset="0"/>
                <a:ea typeface="Baskerville" panose="02020502070401020303" pitchFamily="18" charset="0"/>
              </a:defRPr>
            </a:lvl4pPr>
            <a:lvl5pPr>
              <a:defRPr sz="2400" b="1">
                <a:latin typeface="Baskerville" panose="02020502070401020303" pitchFamily="18" charset="0"/>
                <a:ea typeface="Baskerville" panose="02020502070401020303" pitchFamily="18" charset="0"/>
              </a:defRPr>
            </a:lvl5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14224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ngstown State University">
            <a:extLst>
              <a:ext uri="{FF2B5EF4-FFF2-40B4-BE49-F238E27FC236}">
                <a16:creationId xmlns:a16="http://schemas.microsoft.com/office/drawing/2014/main" id="{37DE6181-67C8-4779-5CF0-F48791346C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85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72630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99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3490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72630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63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674499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661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73624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120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4219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520687"/>
            <a:ext cx="4629150" cy="434036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7026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520687"/>
            <a:ext cx="4629150" cy="434036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6513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9C1F73D-C985-CBA9-07C9-3B0F3B181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27087B8-CAC3-3F1A-CC1B-AC24EA3D8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106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764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15CFB-3DFA-E97E-A1AF-6A84FCF421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1632" y="1010328"/>
            <a:ext cx="3026466" cy="1147763"/>
          </a:xfrm>
        </p:spPr>
        <p:txBody>
          <a:bodyPr/>
          <a:lstStyle/>
          <a:p>
            <a:r>
              <a:rPr lang="en-US" dirty="0"/>
              <a:t>YSU Senate Meeting</a:t>
            </a:r>
          </a:p>
          <a:p>
            <a:r>
              <a:rPr lang="en-US" dirty="0"/>
              <a:t>March 2026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ACFEFE-7352-B570-E390-A62AD3333B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3569" y="4442792"/>
            <a:ext cx="2842592" cy="11477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" panose="02020502070401020303" pitchFamily="18" charset="0"/>
                <a:ea typeface="Baskerville" panose="02020502070401020303" pitchFamily="18" charset="0"/>
                <a:cs typeface="+mn-cs"/>
              </a:rPr>
              <a:t>Revisions to Student Course Feedback Survey</a:t>
            </a:r>
          </a:p>
        </p:txBody>
      </p:sp>
    </p:spTree>
    <p:extLst>
      <p:ext uri="{BB962C8B-B14F-4D97-AF65-F5344CB8AC3E}">
        <p14:creationId xmlns:p14="http://schemas.microsoft.com/office/powerpoint/2010/main" val="3802507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46C88-4E8A-AED7-AB91-699882F7C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Course Feedback Survey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AC384-1646-AAA8-FA17-037356933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Senate Teaching and Learning Committee (STLC) developed in 2023-2024 </a:t>
            </a:r>
          </a:p>
          <a:p>
            <a:r>
              <a:rPr lang="en-US" dirty="0"/>
              <a:t>Aligned with the evidence-based “YSU Principles of Good Practice in Teaching” or the TEACH Principles</a:t>
            </a:r>
          </a:p>
          <a:p>
            <a:r>
              <a:rPr lang="en-US" dirty="0"/>
              <a:t>Two subscales were identified in 2025 through Dr. Lucy Kerns’ factor analysis</a:t>
            </a:r>
          </a:p>
          <a:p>
            <a:r>
              <a:rPr lang="en-US" dirty="0"/>
              <a:t>Item analysis in 2026 (</a:t>
            </a:r>
            <a:r>
              <a:rPr lang="en-US" i="1" dirty="0"/>
              <a:t>N</a:t>
            </a:r>
            <a:r>
              <a:rPr lang="en-US" dirty="0"/>
              <a:t> = 12,000+) by Dr. Matt Lindberg—focus on reducing redundant questions</a:t>
            </a:r>
          </a:p>
          <a:p>
            <a:r>
              <a:rPr lang="en-US" dirty="0"/>
              <a:t>STLC reduced questions based on analysis, survey goals </a:t>
            </a:r>
          </a:p>
          <a:p>
            <a:r>
              <a:rPr lang="en-US" dirty="0"/>
              <a:t>STLC presenting to March Senate for feedback, finalized version presented to April Senate</a:t>
            </a:r>
          </a:p>
        </p:txBody>
      </p:sp>
    </p:spTree>
    <p:extLst>
      <p:ext uri="{BB962C8B-B14F-4D97-AF65-F5344CB8AC3E}">
        <p14:creationId xmlns:p14="http://schemas.microsoft.com/office/powerpoint/2010/main" val="839179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EAD72-C036-B19E-E613-8D840B17C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Rationale for Shorter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91482-B108-E359-AE92-264A8DF35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dirty="0"/>
              <a:t>This survey was meant to be a living document, altered as necessary and prudent. At this point, we have gathered sufficient data and rationale to reduce the list of questions for four main reasons:</a:t>
            </a:r>
          </a:p>
          <a:p>
            <a:pPr lvl="1" fontAlgn="base"/>
            <a:r>
              <a:rPr lang="en-US" dirty="0"/>
              <a:t>It was time to revisit the document after its initial analysis. </a:t>
            </a:r>
          </a:p>
          <a:p>
            <a:pPr lvl="1" fontAlgn="base"/>
            <a:r>
              <a:rPr lang="en-US" dirty="0"/>
              <a:t>Item analysis shows that the final list of questions retains </a:t>
            </a:r>
            <a:r>
              <a:rPr lang="en-US"/>
              <a:t>items from the main </a:t>
            </a:r>
            <a:r>
              <a:rPr lang="en-US" dirty="0"/>
              <a:t>and secondary factors while losing little of the instrument's reliability.</a:t>
            </a:r>
          </a:p>
          <a:p>
            <a:pPr lvl="1" fontAlgn="base"/>
            <a:r>
              <a:rPr lang="en-US" dirty="0"/>
              <a:t>Our committee consensus is that the winnowed list still retains the intent of the original document and the spirit of the TEACH principles.</a:t>
            </a:r>
          </a:p>
          <a:p>
            <a:pPr lvl="1" fontAlgn="base"/>
            <a:r>
              <a:rPr lang="en-US" dirty="0"/>
              <a:t>This shorter list will be less burdensome for those using it to demonstrate and/or assess faculty teaching as required by the State of Ohio.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313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AD39C7-B361-2B63-81B7-BBE4BD656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Course Feedback Survey Question Comparison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CDA1140-A1DE-EBC5-D8A0-3FA2E9158F04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02411027"/>
              </p:ext>
            </p:extLst>
          </p:nvPr>
        </p:nvGraphicFramePr>
        <p:xfrm>
          <a:off x="628452" y="1948483"/>
          <a:ext cx="7887096" cy="2966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43548">
                  <a:extLst>
                    <a:ext uri="{9D8B030D-6E8A-4147-A177-3AD203B41FA5}">
                      <a16:colId xmlns:a16="http://schemas.microsoft.com/office/drawing/2014/main" val="2179482699"/>
                    </a:ext>
                  </a:extLst>
                </a:gridCol>
                <a:gridCol w="3943548">
                  <a:extLst>
                    <a:ext uri="{9D8B030D-6E8A-4147-A177-3AD203B41FA5}">
                      <a16:colId xmlns:a16="http://schemas.microsoft.com/office/drawing/2014/main" val="14288761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Original Survey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Revised Survey Questions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736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 Course expectations (agree/disagree)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988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16 Course content (Likert scale)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Course content (Likert scale)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148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 Feedback and support (Likert scale)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Feedback and support (Likert scale)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226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 Advance Ohio HE Act (mixed)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Advance Ohio HE Act (mixed)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867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 Self-analysis (mixed)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851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 Open 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 Open response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389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35 Questions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10 Questions 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149572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1DAC79F3-45D0-0BF0-4E00-6CB6076FB24C}"/>
              </a:ext>
            </a:extLst>
          </p:cNvPr>
          <p:cNvSpPr txBox="1"/>
          <p:nvPr/>
        </p:nvSpPr>
        <p:spPr>
          <a:xfrm>
            <a:off x="628452" y="5208104"/>
            <a:ext cx="7887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Removed questions will continue to be available for individual faculty to add to  inform continuous improvement and contextualize results.</a:t>
            </a:r>
          </a:p>
        </p:txBody>
      </p:sp>
    </p:spTree>
    <p:extLst>
      <p:ext uri="{BB962C8B-B14F-4D97-AF65-F5344CB8AC3E}">
        <p14:creationId xmlns:p14="http://schemas.microsoft.com/office/powerpoint/2010/main" val="3625724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60A56F8-444C-CF02-7882-4F2F0955A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Student Course Feedback Survey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16B184-7604-2804-D6D1-482DCDE1F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[</a:t>
            </a:r>
            <a:r>
              <a:rPr lang="en-US" dirty="0" err="1"/>
              <a:t>InstructorName</a:t>
            </a:r>
            <a:r>
              <a:rPr lang="en-US" dirty="0"/>
              <a:t>] shared how to succeed in the course (e.g., criteria, rubrics, directions, examples). 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The class provided me with opportunities for problem solving, critical thinking, decision making, or application of material. 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This class helped me see how to apply course content to practical problems or real-life situations. 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It was clear how and when to communicate with [</a:t>
            </a:r>
            <a:r>
              <a:rPr lang="en-US" dirty="0" err="1"/>
              <a:t>InstructorName</a:t>
            </a:r>
            <a:r>
              <a:rPr lang="en-US" dirty="0"/>
              <a:t>]. 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[</a:t>
            </a:r>
            <a:r>
              <a:rPr lang="en-US" dirty="0" err="1"/>
              <a:t>InstructorName</a:t>
            </a:r>
            <a:r>
              <a:rPr lang="en-US" dirty="0"/>
              <a:t>] created </a:t>
            </a:r>
            <a:r>
              <a:rPr lang="en-US"/>
              <a:t>a class </a:t>
            </a:r>
            <a:r>
              <a:rPr lang="en-US" dirty="0"/>
              <a:t>environment that communicated value for all individuals. 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[</a:t>
            </a:r>
            <a:r>
              <a:rPr lang="en-US" dirty="0" err="1"/>
              <a:t>InstructorName</a:t>
            </a:r>
            <a:r>
              <a:rPr lang="en-US" dirty="0"/>
              <a:t>] provided feedback that helped me learn/progress in the course  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Does the faculty member create a classroom atmosphere free of political, racial, gender, and religious bias? Y/N 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Are students encouraged to discuss varying opinions and viewpoints in class? Y/N/NA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On a scale of 1-10 ,how effective are the teaching methods of this faculty member (1 = Not effective at all to 10 = Extremely effective)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Please explain any of your above answers or offer additional feedback. Your answers will be reviewed by your instructor and department chair after the term has ended.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029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57449-6FF4-E800-7F29-C74A6C1CA1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End </a:t>
            </a:r>
            <a:r>
              <a:rPr lang="en-US"/>
              <a:t>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882815"/>
      </p:ext>
    </p:extLst>
  </p:cSld>
  <p:clrMapOvr>
    <a:masterClrMapping/>
  </p:clrMapOvr>
</p:sld>
</file>

<file path=ppt/theme/theme1.xml><?xml version="1.0" encoding="utf-8"?>
<a:theme xmlns:a="http://schemas.openxmlformats.org/drawingml/2006/main" name="YSU 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SU powerpoint template 1" id="{BDF57820-4ECE-D646-86A1-15D94D840A9E}" vid="{6B07C545-3A28-6C43-AA84-0AF95E09111D}"/>
    </a:ext>
  </a:extLst>
</a:theme>
</file>

<file path=ppt/theme/theme2.xml><?xml version="1.0" encoding="utf-8"?>
<a:theme xmlns:a="http://schemas.openxmlformats.org/drawingml/2006/main" name="Cover Slide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YSU powerpoint template 1" id="{BDF57820-4ECE-D646-86A1-15D94D840A9E}" vid="{3659352A-5814-5E4F-874E-36A59B881BE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YSU-powerpoint-template-1</Template>
  <TotalTime>65</TotalTime>
  <Words>542</Words>
  <Application>Microsoft Office PowerPoint</Application>
  <PresentationFormat>On-screen Show (4:3)</PresentationFormat>
  <Paragraphs>45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Baskerville</vt:lpstr>
      <vt:lpstr>Calibri</vt:lpstr>
      <vt:lpstr>Calibri Light</vt:lpstr>
      <vt:lpstr>YSU Theme 1</vt:lpstr>
      <vt:lpstr>Cover Slides</vt:lpstr>
      <vt:lpstr>Revisions to Student Course Feedback Survey</vt:lpstr>
      <vt:lpstr>Student Course Feedback Survey Background</vt:lpstr>
      <vt:lpstr>Rationale for Shorter Survey</vt:lpstr>
      <vt:lpstr>Student Course Feedback Survey Question Comparison</vt:lpstr>
      <vt:lpstr>Revised Student Course Feedback Survey</vt:lpstr>
      <vt:lpstr>End of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Hillary L Fuhrman</dc:creator>
  <cp:lastModifiedBy>Dr. Cary Wecht</cp:lastModifiedBy>
  <cp:revision>3</cp:revision>
  <dcterms:created xsi:type="dcterms:W3CDTF">2026-02-27T18:36:53Z</dcterms:created>
  <dcterms:modified xsi:type="dcterms:W3CDTF">2026-03-10T16:10:40Z</dcterms:modified>
</cp:coreProperties>
</file>