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9_E1411C.xml" ContentType="application/vnd.ms-powerpoint.comment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DBE9D58-14FD-4257-AF62-166966223741}" name="Jessica Chill" initials="JC" userId="S::jrchill@ysu.edu::52a413d8-30f4-49fb-807c-4ef2125fc5e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098D8-068A-41AA-92C3-3835DBF43F7E}" v="62" dt="2026-02-04T19:37:43.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modernComment_109_E1411C.xml><?xml version="1.0" encoding="utf-8"?>
<p188:cmLst xmlns:a="http://schemas.openxmlformats.org/drawingml/2006/main" xmlns:r="http://schemas.openxmlformats.org/officeDocument/2006/relationships" xmlns:p188="http://schemas.microsoft.com/office/powerpoint/2018/8/main">
  <p188:cm id="{B866A00A-2350-4E70-8A4D-756C06E1AD68}" authorId="{7DBE9D58-14FD-4257-AF62-166966223741}" created="2026-01-30T13:58:26.777">
    <ac:txMkLst xmlns:ac="http://schemas.microsoft.com/office/drawing/2013/main/command">
      <pc:docMk xmlns:pc="http://schemas.microsoft.com/office/powerpoint/2013/main/command"/>
      <pc:sldMk xmlns:pc="http://schemas.microsoft.com/office/powerpoint/2013/main/command" cId="14762268" sldId="265"/>
      <ac:spMk id="3" creationId="{83F561B3-606A-5C5D-4322-A4080D2B5BF2}"/>
      <ac:txMk cp="0" len="19">
        <ac:context len="662" hash="2357350937"/>
      </ac:txMk>
    </ac:txMkLst>
    <p188:pos x="2117911" y="224117"/>
    <p188:txBody>
      <a:bodyPr/>
      <a:lstStyle/>
      <a:p>
        <a:r>
          <a:rPr lang="en-US"/>
          <a:t>I just took out Anthology since Bb doesn't fall under them anymore. I also linked to Ally resources instead of Bb.</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3F711-3A7B-8B47-9105-125C98E9918D}"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59F99-13A2-5541-B0E3-24D136F9515B}" type="slidenum">
              <a:rPr lang="en-US" smtClean="0"/>
              <a:t>‹#›</a:t>
            </a:fld>
            <a:endParaRPr lang="en-US"/>
          </a:p>
        </p:txBody>
      </p:sp>
    </p:spTree>
    <p:extLst>
      <p:ext uri="{BB962C8B-B14F-4D97-AF65-F5344CB8AC3E}">
        <p14:creationId xmlns:p14="http://schemas.microsoft.com/office/powerpoint/2010/main" val="239996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a:p>
            <a:r>
              <a:rPr lang="en-US"/>
              <a:t>As a public institution, Youngstown State University is subject to </a:t>
            </a:r>
            <a:r>
              <a:rPr lang="en-US" b="1"/>
              <a:t>Title II of the Americans with Disabilities Act (ADA)</a:t>
            </a:r>
            <a:r>
              <a:rPr lang="en-US"/>
              <a:t> and </a:t>
            </a:r>
            <a:r>
              <a:rPr lang="en-US" b="1"/>
              <a:t>Section 504 of the Rehabilitation Act of 1973</a:t>
            </a:r>
            <a:r>
              <a:rPr lang="en-US"/>
              <a:t>, which require that communications and information technology be accessible to individuals with disabilities. In addition, the U.S. Department of Justice’s </a:t>
            </a:r>
            <a:r>
              <a:rPr lang="en-US" b="1"/>
              <a:t>Final Rule on Digital Accessibility</a:t>
            </a:r>
            <a:r>
              <a:rPr lang="en-US"/>
              <a:t> clarifies that public entities must ensure digital content—including documents and presentations—conforms to the </a:t>
            </a:r>
            <a:r>
              <a:rPr lang="en-US" b="1"/>
              <a:t>Web Content Accessibility Guidelines (WCAG) 2.1, Level AA</a:t>
            </a:r>
            <a:r>
              <a:rPr lang="en-US"/>
              <a:t>.</a:t>
            </a:r>
          </a:p>
        </p:txBody>
      </p:sp>
      <p:sp>
        <p:nvSpPr>
          <p:cNvPr id="4" name="Slide Number Placeholder 3"/>
          <p:cNvSpPr>
            <a:spLocks noGrp="1"/>
          </p:cNvSpPr>
          <p:nvPr>
            <p:ph type="sldNum" sz="quarter" idx="5"/>
          </p:nvPr>
        </p:nvSpPr>
        <p:spPr/>
        <p:txBody>
          <a:bodyPr/>
          <a:lstStyle/>
          <a:p>
            <a:fld id="{F4459F99-13A2-5541-B0E3-24D136F9515B}" type="slidenum">
              <a:rPr lang="en-US" smtClean="0"/>
              <a:t>2</a:t>
            </a:fld>
            <a:endParaRPr lang="en-US"/>
          </a:p>
        </p:txBody>
      </p:sp>
    </p:spTree>
    <p:extLst>
      <p:ext uri="{BB962C8B-B14F-4D97-AF65-F5344CB8AC3E}">
        <p14:creationId xmlns:p14="http://schemas.microsoft.com/office/powerpoint/2010/main" val="123306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459F99-13A2-5541-B0E3-24D136F9515B}" type="slidenum">
              <a:rPr lang="en-US" smtClean="0"/>
              <a:t>11</a:t>
            </a:fld>
            <a:endParaRPr lang="en-US"/>
          </a:p>
        </p:txBody>
      </p:sp>
    </p:spTree>
    <p:extLst>
      <p:ext uri="{BB962C8B-B14F-4D97-AF65-F5344CB8AC3E}">
        <p14:creationId xmlns:p14="http://schemas.microsoft.com/office/powerpoint/2010/main" val="1504344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459F99-13A2-5541-B0E3-24D136F9515B}" type="slidenum">
              <a:rPr lang="en-US" smtClean="0"/>
              <a:t>12</a:t>
            </a:fld>
            <a:endParaRPr lang="en-US"/>
          </a:p>
        </p:txBody>
      </p:sp>
    </p:spTree>
    <p:extLst>
      <p:ext uri="{BB962C8B-B14F-4D97-AF65-F5344CB8AC3E}">
        <p14:creationId xmlns:p14="http://schemas.microsoft.com/office/powerpoint/2010/main" val="46513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Notes: These tools are important for students who have impairments to be successful and they may not tell you they have an impairment. Number of color blind people, student hard of hearing</a:t>
            </a:r>
          </a:p>
        </p:txBody>
      </p:sp>
      <p:sp>
        <p:nvSpPr>
          <p:cNvPr id="4" name="Slide Number Placeholder 3"/>
          <p:cNvSpPr>
            <a:spLocks noGrp="1"/>
          </p:cNvSpPr>
          <p:nvPr>
            <p:ph type="sldNum" sz="quarter" idx="5"/>
          </p:nvPr>
        </p:nvSpPr>
        <p:spPr/>
        <p:txBody>
          <a:bodyPr/>
          <a:lstStyle/>
          <a:p>
            <a:fld id="{F4459F99-13A2-5541-B0E3-24D136F9515B}" type="slidenum">
              <a:rPr lang="en-US" smtClean="0"/>
              <a:t>3</a:t>
            </a:fld>
            <a:endParaRPr lang="en-US"/>
          </a:p>
        </p:txBody>
      </p:sp>
    </p:spTree>
    <p:extLst>
      <p:ext uri="{BB962C8B-B14F-4D97-AF65-F5344CB8AC3E}">
        <p14:creationId xmlns:p14="http://schemas.microsoft.com/office/powerpoint/2010/main" val="99115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UDL reduces the need for individual accommodations by designing inclusively from the beginning.  UDL will allow for flexible course design and can help anticipate learner variability.</a:t>
            </a:r>
          </a:p>
        </p:txBody>
      </p:sp>
      <p:sp>
        <p:nvSpPr>
          <p:cNvPr id="4" name="Slide Number Placeholder 3"/>
          <p:cNvSpPr>
            <a:spLocks noGrp="1"/>
          </p:cNvSpPr>
          <p:nvPr>
            <p:ph type="sldNum" sz="quarter" idx="5"/>
          </p:nvPr>
        </p:nvSpPr>
        <p:spPr/>
        <p:txBody>
          <a:bodyPr/>
          <a:lstStyle/>
          <a:p>
            <a:fld id="{F4459F99-13A2-5541-B0E3-24D136F9515B}" type="slidenum">
              <a:rPr lang="en-US" smtClean="0"/>
              <a:t>4</a:t>
            </a:fld>
            <a:endParaRPr lang="en-US"/>
          </a:p>
        </p:txBody>
      </p:sp>
    </p:spTree>
    <p:extLst>
      <p:ext uri="{BB962C8B-B14F-4D97-AF65-F5344CB8AC3E}">
        <p14:creationId xmlns:p14="http://schemas.microsoft.com/office/powerpoint/2010/main" val="56844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To clearly require that </a:t>
            </a:r>
            <a:r>
              <a:rPr lang="en-US" sz="1200" b="1" kern="1200">
                <a:solidFill>
                  <a:schemeClr val="tx1"/>
                </a:solidFill>
                <a:effectLst/>
                <a:latin typeface="+mn-lt"/>
                <a:ea typeface="+mn-ea"/>
                <a:cs typeface="+mn-cs"/>
              </a:rPr>
              <a:t>all digital content and services provided by public entities</a:t>
            </a:r>
            <a:r>
              <a:rPr lang="en-US" sz="1200" kern="1200">
                <a:solidFill>
                  <a:schemeClr val="tx1"/>
                </a:solidFill>
                <a:effectLst/>
                <a:latin typeface="+mn-lt"/>
                <a:ea typeface="+mn-ea"/>
                <a:cs typeface="+mn-cs"/>
              </a:rPr>
              <a:t> (including public colleges and universities) be </a:t>
            </a:r>
            <a:r>
              <a:rPr lang="en-US" sz="1200" b="1" kern="1200">
                <a:solidFill>
                  <a:schemeClr val="tx1"/>
                </a:solidFill>
                <a:effectLst/>
                <a:latin typeface="+mn-lt"/>
                <a:ea typeface="+mn-ea"/>
                <a:cs typeface="+mn-cs"/>
              </a:rPr>
              <a:t>accessible to people with disabilities</a:t>
            </a:r>
            <a:r>
              <a:rPr lang="en-US"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is no requirement for a user to request accommodations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is not a date where everything has to be 100% compliant but we have to make sure as an institution we can show that each college, department and business unit is moving toward accessibility through organized and realistic plans via training, procurement, and practice.</a:t>
            </a:r>
          </a:p>
          <a:p>
            <a:endParaRPr lang="en-US"/>
          </a:p>
        </p:txBody>
      </p:sp>
      <p:sp>
        <p:nvSpPr>
          <p:cNvPr id="4" name="Slide Number Placeholder 3"/>
          <p:cNvSpPr>
            <a:spLocks noGrp="1"/>
          </p:cNvSpPr>
          <p:nvPr>
            <p:ph type="sldNum" sz="quarter" idx="5"/>
          </p:nvPr>
        </p:nvSpPr>
        <p:spPr/>
        <p:txBody>
          <a:bodyPr/>
          <a:lstStyle/>
          <a:p>
            <a:fld id="{F4459F99-13A2-5541-B0E3-24D136F9515B}" type="slidenum">
              <a:rPr lang="en-US" smtClean="0"/>
              <a:t>5</a:t>
            </a:fld>
            <a:endParaRPr lang="en-US"/>
          </a:p>
        </p:txBody>
      </p:sp>
    </p:spTree>
    <p:extLst>
      <p:ext uri="{BB962C8B-B14F-4D97-AF65-F5344CB8AC3E}">
        <p14:creationId xmlns:p14="http://schemas.microsoft.com/office/powerpoint/2010/main" val="130272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Rosalyn </a:t>
            </a:r>
          </a:p>
          <a:p>
            <a:r>
              <a:rPr lang="en-US" sz="1200" kern="1200">
                <a:solidFill>
                  <a:schemeClr val="tx1"/>
                </a:solidFill>
                <a:effectLst/>
                <a:latin typeface="+mn-lt"/>
                <a:ea typeface="+mn-ea"/>
                <a:cs typeface="+mn-cs"/>
              </a:rPr>
              <a:t>Digital content must be:</a:t>
            </a:r>
          </a:p>
          <a:p>
            <a:pPr lvl="0"/>
            <a:r>
              <a:rPr lang="en-US" sz="1200" b="1" kern="1200">
                <a:solidFill>
                  <a:schemeClr val="tx1"/>
                </a:solidFill>
                <a:effectLst/>
                <a:latin typeface="+mn-lt"/>
                <a:ea typeface="+mn-ea"/>
                <a:cs typeface="+mn-cs"/>
              </a:rPr>
              <a:t>Perceivable</a:t>
            </a:r>
            <a:r>
              <a:rPr lang="en-US" sz="1200" kern="1200">
                <a:solidFill>
                  <a:schemeClr val="tx1"/>
                </a:solidFill>
                <a:effectLst/>
                <a:latin typeface="+mn-lt"/>
                <a:ea typeface="+mn-ea"/>
                <a:cs typeface="+mn-cs"/>
              </a:rPr>
              <a:t> – Users can see/hear the content</a:t>
            </a:r>
          </a:p>
          <a:p>
            <a:pPr lvl="0"/>
            <a:r>
              <a:rPr lang="en-US" sz="1200" b="1" kern="1200">
                <a:solidFill>
                  <a:schemeClr val="tx1"/>
                </a:solidFill>
                <a:effectLst/>
                <a:latin typeface="+mn-lt"/>
                <a:ea typeface="+mn-ea"/>
                <a:cs typeface="+mn-cs"/>
              </a:rPr>
              <a:t>Operable</a:t>
            </a:r>
            <a:r>
              <a:rPr lang="en-US" sz="1200" kern="1200">
                <a:solidFill>
                  <a:schemeClr val="tx1"/>
                </a:solidFill>
                <a:effectLst/>
                <a:latin typeface="+mn-lt"/>
                <a:ea typeface="+mn-ea"/>
                <a:cs typeface="+mn-cs"/>
              </a:rPr>
              <a:t> – Usable by keyboard and assistive tech</a:t>
            </a:r>
          </a:p>
          <a:p>
            <a:pPr lvl="0"/>
            <a:r>
              <a:rPr lang="en-US" sz="1200" b="1" kern="1200">
                <a:solidFill>
                  <a:schemeClr val="tx1"/>
                </a:solidFill>
                <a:effectLst/>
                <a:latin typeface="+mn-lt"/>
                <a:ea typeface="+mn-ea"/>
                <a:cs typeface="+mn-cs"/>
              </a:rPr>
              <a:t>Understandable</a:t>
            </a:r>
            <a:r>
              <a:rPr lang="en-US" sz="1200" kern="1200">
                <a:solidFill>
                  <a:schemeClr val="tx1"/>
                </a:solidFill>
                <a:effectLst/>
                <a:latin typeface="+mn-lt"/>
                <a:ea typeface="+mn-ea"/>
                <a:cs typeface="+mn-cs"/>
              </a:rPr>
              <a:t> – Clear, consistent, predictable</a:t>
            </a:r>
          </a:p>
          <a:p>
            <a:pPr lvl="0"/>
            <a:r>
              <a:rPr lang="en-US" sz="1200" b="1" kern="1200">
                <a:solidFill>
                  <a:schemeClr val="tx1"/>
                </a:solidFill>
                <a:effectLst/>
                <a:latin typeface="+mn-lt"/>
                <a:ea typeface="+mn-ea"/>
                <a:cs typeface="+mn-cs"/>
              </a:rPr>
              <a:t>Robust</a:t>
            </a:r>
            <a:r>
              <a:rPr lang="en-US" sz="1200" kern="1200">
                <a:solidFill>
                  <a:schemeClr val="tx1"/>
                </a:solidFill>
                <a:effectLst/>
                <a:latin typeface="+mn-lt"/>
                <a:ea typeface="+mn-ea"/>
                <a:cs typeface="+mn-cs"/>
              </a:rPr>
              <a:t> – Works with current and future technologies</a:t>
            </a:r>
          </a:p>
          <a:p>
            <a:pPr lvl="0"/>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Limited Exceptions (Very Narrow)</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Final Rule allows </a:t>
            </a:r>
            <a:r>
              <a:rPr lang="en-US" sz="1200" b="1" kern="1200">
                <a:solidFill>
                  <a:schemeClr val="tx1"/>
                </a:solidFill>
                <a:effectLst/>
                <a:latin typeface="+mn-lt"/>
                <a:ea typeface="+mn-ea"/>
                <a:cs typeface="+mn-cs"/>
              </a:rPr>
              <a:t>very few exceptions</a:t>
            </a:r>
            <a:r>
              <a:rPr lang="en-US" sz="1200" kern="1200">
                <a:solidFill>
                  <a:schemeClr val="tx1"/>
                </a:solidFill>
                <a:effectLst/>
                <a:latin typeface="+mn-lt"/>
                <a:ea typeface="+mn-ea"/>
                <a:cs typeface="+mn-cs"/>
              </a:rPr>
              <a:t>, such as:</a:t>
            </a:r>
          </a:p>
          <a:p>
            <a:pPr lvl="0"/>
            <a:r>
              <a:rPr lang="en-US" sz="1200" kern="1200">
                <a:solidFill>
                  <a:schemeClr val="tx1"/>
                </a:solidFill>
                <a:effectLst/>
                <a:latin typeface="+mn-lt"/>
                <a:ea typeface="+mn-ea"/>
                <a:cs typeface="+mn-cs"/>
              </a:rPr>
              <a:t>Archived content not needed for current services</a:t>
            </a:r>
          </a:p>
          <a:p>
            <a:pPr lvl="0"/>
            <a:r>
              <a:rPr lang="en-US" sz="1200" kern="1200">
                <a:solidFill>
                  <a:schemeClr val="tx1"/>
                </a:solidFill>
                <a:effectLst/>
                <a:latin typeface="+mn-lt"/>
                <a:ea typeface="+mn-ea"/>
                <a:cs typeface="+mn-cs"/>
              </a:rPr>
              <a:t>Content that would cause an </a:t>
            </a:r>
            <a:r>
              <a:rPr lang="en-US" sz="1200" b="1" kern="1200">
                <a:solidFill>
                  <a:schemeClr val="tx1"/>
                </a:solidFill>
                <a:effectLst/>
                <a:latin typeface="+mn-lt"/>
                <a:ea typeface="+mn-ea"/>
                <a:cs typeface="+mn-cs"/>
              </a:rPr>
              <a:t>undue burden</a:t>
            </a:r>
            <a:r>
              <a:rPr lang="en-US" sz="1200" kern="1200">
                <a:solidFill>
                  <a:schemeClr val="tx1"/>
                </a:solidFill>
                <a:effectLst/>
                <a:latin typeface="+mn-lt"/>
                <a:ea typeface="+mn-ea"/>
                <a:cs typeface="+mn-cs"/>
              </a:rPr>
              <a:t> (high bar)</a:t>
            </a:r>
          </a:p>
          <a:p>
            <a:pPr lvl="0"/>
            <a:r>
              <a:rPr lang="en-US" sz="1200" kern="1200">
                <a:solidFill>
                  <a:schemeClr val="tx1"/>
                </a:solidFill>
                <a:effectLst/>
                <a:latin typeface="+mn-lt"/>
                <a:ea typeface="+mn-ea"/>
                <a:cs typeface="+mn-cs"/>
              </a:rPr>
              <a:t>Fundamental alteration of a service</a:t>
            </a:r>
          </a:p>
          <a:p>
            <a:endParaRPr lang="en-US"/>
          </a:p>
          <a:p>
            <a:r>
              <a:rPr lang="en-US" sz="1200" kern="1200">
                <a:solidFill>
                  <a:schemeClr val="tx1"/>
                </a:solidFill>
                <a:effectLst/>
                <a:latin typeface="+mn-lt"/>
                <a:ea typeface="+mn-ea"/>
                <a:cs typeface="+mn-cs"/>
              </a:rPr>
              <a:t>Failure to comply may result in:</a:t>
            </a:r>
          </a:p>
          <a:p>
            <a:pPr lvl="0"/>
            <a:r>
              <a:rPr lang="en-US" sz="1200" kern="1200">
                <a:solidFill>
                  <a:schemeClr val="tx1"/>
                </a:solidFill>
                <a:effectLst/>
                <a:latin typeface="+mn-lt"/>
                <a:ea typeface="+mn-ea"/>
                <a:cs typeface="+mn-cs"/>
              </a:rPr>
              <a:t>DOJ investigations</a:t>
            </a:r>
          </a:p>
          <a:p>
            <a:pPr lvl="0"/>
            <a:r>
              <a:rPr lang="en-US" sz="1200" kern="1200">
                <a:solidFill>
                  <a:schemeClr val="tx1"/>
                </a:solidFill>
                <a:effectLst/>
                <a:latin typeface="+mn-lt"/>
                <a:ea typeface="+mn-ea"/>
                <a:cs typeface="+mn-cs"/>
              </a:rPr>
              <a:t>Civil complaints</a:t>
            </a:r>
          </a:p>
          <a:p>
            <a:pPr lvl="0"/>
            <a:r>
              <a:rPr lang="en-US" sz="1200" kern="1200">
                <a:solidFill>
                  <a:schemeClr val="tx1"/>
                </a:solidFill>
                <a:effectLst/>
                <a:latin typeface="+mn-lt"/>
                <a:ea typeface="+mn-ea"/>
                <a:cs typeface="+mn-cs"/>
              </a:rPr>
              <a:t>Consent decrees</a:t>
            </a:r>
          </a:p>
          <a:p>
            <a:pPr lvl="0"/>
            <a:r>
              <a:rPr lang="en-US" sz="1200" kern="1200">
                <a:solidFill>
                  <a:schemeClr val="tx1"/>
                </a:solidFill>
                <a:effectLst/>
                <a:latin typeface="+mn-lt"/>
                <a:ea typeface="+mn-ea"/>
                <a:cs typeface="+mn-cs"/>
              </a:rPr>
              <a:t>Required remediation under strict timelines</a:t>
            </a:r>
          </a:p>
          <a:p>
            <a:pPr lvl="0"/>
            <a:r>
              <a:rPr lang="en-US" sz="1200" kern="1200">
                <a:solidFill>
                  <a:schemeClr val="tx1"/>
                </a:solidFill>
                <a:effectLst/>
                <a:latin typeface="+mn-lt"/>
                <a:ea typeface="+mn-ea"/>
                <a:cs typeface="+mn-cs"/>
              </a:rPr>
              <a:t>Legal and reputational risk</a:t>
            </a:r>
          </a:p>
          <a:p>
            <a:pPr lvl="0"/>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F4459F99-13A2-5541-B0E3-24D136F9515B}" type="slidenum">
              <a:rPr lang="en-US" smtClean="0"/>
              <a:t>6</a:t>
            </a:fld>
            <a:endParaRPr lang="en-US"/>
          </a:p>
        </p:txBody>
      </p:sp>
    </p:spTree>
    <p:extLst>
      <p:ext uri="{BB962C8B-B14F-4D97-AF65-F5344CB8AC3E}">
        <p14:creationId xmlns:p14="http://schemas.microsoft.com/office/powerpoint/2010/main" val="289066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27FA8-86D7-8975-39EF-5130F04D3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D35D9-9203-944E-2194-EEC15F323D9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BFA0305-E77C-AA43-F38C-7574BDEB8E5A}"/>
              </a:ext>
            </a:extLst>
          </p:cNvPr>
          <p:cNvSpPr>
            <a:spLocks noGrp="1"/>
          </p:cNvSpPr>
          <p:nvPr>
            <p:ph type="body" idx="1"/>
          </p:nvPr>
        </p:nvSpPr>
        <p:spPr/>
        <p:txBody>
          <a:bodyPr/>
          <a:lstStyle/>
          <a:p>
            <a:pPr lvl="0"/>
            <a:r>
              <a:rPr lang="en-US" sz="1200" kern="1200">
                <a:solidFill>
                  <a:schemeClr val="tx1"/>
                </a:solidFill>
                <a:effectLst/>
                <a:latin typeface="+mn-lt"/>
                <a:ea typeface="+mn-ea"/>
                <a:cs typeface="+mn-cs"/>
              </a:rPr>
              <a:t>Rosalyn</a:t>
            </a:r>
          </a:p>
          <a:p>
            <a:endParaRPr lang="en-US"/>
          </a:p>
          <a:p>
            <a:endParaRPr lang="en-US"/>
          </a:p>
        </p:txBody>
      </p:sp>
      <p:sp>
        <p:nvSpPr>
          <p:cNvPr id="4" name="Slide Number Placeholder 3">
            <a:extLst>
              <a:ext uri="{FF2B5EF4-FFF2-40B4-BE49-F238E27FC236}">
                <a16:creationId xmlns:a16="http://schemas.microsoft.com/office/drawing/2014/main" id="{FC1C642A-7AA2-9132-8580-40E9E58D872B}"/>
              </a:ext>
            </a:extLst>
          </p:cNvPr>
          <p:cNvSpPr>
            <a:spLocks noGrp="1"/>
          </p:cNvSpPr>
          <p:nvPr>
            <p:ph type="sldNum" sz="quarter" idx="5"/>
          </p:nvPr>
        </p:nvSpPr>
        <p:spPr/>
        <p:txBody>
          <a:bodyPr/>
          <a:lstStyle/>
          <a:p>
            <a:fld id="{F4459F99-13A2-5541-B0E3-24D136F9515B}" type="slidenum">
              <a:rPr lang="en-US" smtClean="0"/>
              <a:t>7</a:t>
            </a:fld>
            <a:endParaRPr lang="en-US"/>
          </a:p>
        </p:txBody>
      </p:sp>
    </p:spTree>
    <p:extLst>
      <p:ext uri="{BB962C8B-B14F-4D97-AF65-F5344CB8AC3E}">
        <p14:creationId xmlns:p14="http://schemas.microsoft.com/office/powerpoint/2010/main" val="322647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Rosalyn</a:t>
            </a:r>
          </a:p>
        </p:txBody>
      </p:sp>
      <p:sp>
        <p:nvSpPr>
          <p:cNvPr id="4" name="Slide Number Placeholder 3"/>
          <p:cNvSpPr>
            <a:spLocks noGrp="1"/>
          </p:cNvSpPr>
          <p:nvPr>
            <p:ph type="sldNum" sz="quarter" idx="5"/>
          </p:nvPr>
        </p:nvSpPr>
        <p:spPr/>
        <p:txBody>
          <a:bodyPr/>
          <a:lstStyle/>
          <a:p>
            <a:fld id="{F4459F99-13A2-5541-B0E3-24D136F9515B}" type="slidenum">
              <a:rPr lang="en-US" smtClean="0"/>
              <a:t>8</a:t>
            </a:fld>
            <a:endParaRPr lang="en-US"/>
          </a:p>
        </p:txBody>
      </p:sp>
    </p:spTree>
    <p:extLst>
      <p:ext uri="{BB962C8B-B14F-4D97-AF65-F5344CB8AC3E}">
        <p14:creationId xmlns:p14="http://schemas.microsoft.com/office/powerpoint/2010/main" val="128168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407D-B19F-1890-27EA-9FE691798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EBF6E-3D28-08B5-1238-9713761A5F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CF560E-04E7-1B91-565B-3BA6025F6A59}"/>
              </a:ext>
            </a:extLst>
          </p:cNvPr>
          <p:cNvSpPr>
            <a:spLocks noGrp="1"/>
          </p:cNvSpPr>
          <p:nvPr>
            <p:ph type="body" idx="1"/>
          </p:nvPr>
        </p:nvSpPr>
        <p:spPr/>
        <p:txBody>
          <a:bodyPr/>
          <a:lstStyle/>
          <a:p>
            <a:r>
              <a:rPr lang="en-US" err="1"/>
              <a:t>RisePoint</a:t>
            </a:r>
            <a:r>
              <a:rPr lang="en-US"/>
              <a:t> Courses</a:t>
            </a:r>
          </a:p>
          <a:p>
            <a:endParaRPr lang="en-US"/>
          </a:p>
          <a:p>
            <a:endParaRPr lang="en-US"/>
          </a:p>
        </p:txBody>
      </p:sp>
      <p:sp>
        <p:nvSpPr>
          <p:cNvPr id="4" name="Slide Number Placeholder 3">
            <a:extLst>
              <a:ext uri="{FF2B5EF4-FFF2-40B4-BE49-F238E27FC236}">
                <a16:creationId xmlns:a16="http://schemas.microsoft.com/office/drawing/2014/main" id="{86A20E77-C5BA-91AA-355F-1DC46061CC8E}"/>
              </a:ext>
            </a:extLst>
          </p:cNvPr>
          <p:cNvSpPr>
            <a:spLocks noGrp="1"/>
          </p:cNvSpPr>
          <p:nvPr>
            <p:ph type="sldNum" sz="quarter" idx="5"/>
          </p:nvPr>
        </p:nvSpPr>
        <p:spPr/>
        <p:txBody>
          <a:bodyPr/>
          <a:lstStyle/>
          <a:p>
            <a:fld id="{F4459F99-13A2-5541-B0E3-24D136F9515B}" type="slidenum">
              <a:rPr lang="en-US" smtClean="0"/>
              <a:t>9</a:t>
            </a:fld>
            <a:endParaRPr lang="en-US"/>
          </a:p>
        </p:txBody>
      </p:sp>
    </p:spTree>
    <p:extLst>
      <p:ext uri="{BB962C8B-B14F-4D97-AF65-F5344CB8AC3E}">
        <p14:creationId xmlns:p14="http://schemas.microsoft.com/office/powerpoint/2010/main" val="245842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4EB7C-23C0-8DF0-17D3-E211FCD96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F55E6-1068-E184-F95C-7275727289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B9205E-246F-5ADD-3677-22A11D70F92D}"/>
              </a:ext>
            </a:extLst>
          </p:cNvPr>
          <p:cNvSpPr>
            <a:spLocks noGrp="1"/>
          </p:cNvSpPr>
          <p:nvPr>
            <p:ph type="body" idx="1"/>
          </p:nvPr>
        </p:nvSpPr>
        <p:spPr/>
        <p:txBody>
          <a:bodyPr/>
          <a:lstStyle/>
          <a:p>
            <a:r>
              <a:rPr lang="en-US"/>
              <a:t>There are faculty working in this area training to use LATEK and other resources such as </a:t>
            </a:r>
            <a:r>
              <a:rPr lang="en-US" err="1"/>
              <a:t>Equatio</a:t>
            </a:r>
            <a:r>
              <a:rPr lang="en-US"/>
              <a:t> but this area will struggle due to Equations.  There is an RFP out with the state that is looking for tools that may help in this area.  </a:t>
            </a:r>
          </a:p>
        </p:txBody>
      </p:sp>
      <p:sp>
        <p:nvSpPr>
          <p:cNvPr id="4" name="Slide Number Placeholder 3">
            <a:extLst>
              <a:ext uri="{FF2B5EF4-FFF2-40B4-BE49-F238E27FC236}">
                <a16:creationId xmlns:a16="http://schemas.microsoft.com/office/drawing/2014/main" id="{0A190000-82B1-7737-BD6F-02BAAE2432FD}"/>
              </a:ext>
            </a:extLst>
          </p:cNvPr>
          <p:cNvSpPr>
            <a:spLocks noGrp="1"/>
          </p:cNvSpPr>
          <p:nvPr>
            <p:ph type="sldNum" sz="quarter" idx="5"/>
          </p:nvPr>
        </p:nvSpPr>
        <p:spPr/>
        <p:txBody>
          <a:bodyPr/>
          <a:lstStyle/>
          <a:p>
            <a:fld id="{F4459F99-13A2-5541-B0E3-24D136F9515B}" type="slidenum">
              <a:rPr lang="en-US" smtClean="0"/>
              <a:t>10</a:t>
            </a:fld>
            <a:endParaRPr lang="en-US"/>
          </a:p>
        </p:txBody>
      </p:sp>
    </p:spTree>
    <p:extLst>
      <p:ext uri="{BB962C8B-B14F-4D97-AF65-F5344CB8AC3E}">
        <p14:creationId xmlns:p14="http://schemas.microsoft.com/office/powerpoint/2010/main" val="518676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ed Know Y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6E38-3267-A5F8-4F97-7628295FA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0C1325-8ECE-EC9F-0641-BE3BDF11A30C}"/>
              </a:ext>
            </a:extLst>
          </p:cNvPr>
          <p:cNvSpPr>
            <a:spLocks noGrp="1"/>
          </p:cNvSpPr>
          <p:nvPr>
            <p:ph type="subTitle" idx="1"/>
          </p:nvPr>
        </p:nvSpPr>
        <p:spPr>
          <a:xfrm>
            <a:off x="1524000" y="3602038"/>
            <a:ext cx="9144000" cy="1655762"/>
          </a:xfrm>
        </p:spPr>
        <p:txBody>
          <a:bodyPr/>
          <a:lstStyle>
            <a:lvl1pPr marL="0" indent="0" algn="ctr">
              <a:buNone/>
              <a:defRPr sz="2400"/>
            </a:lvl1pPr>
            <a:lvl2pPr marL="457185" indent="0" algn="ctr">
              <a:buNone/>
              <a:defRPr sz="2000"/>
            </a:lvl2pPr>
            <a:lvl3pPr marL="914370" indent="0" algn="ctr">
              <a:buNone/>
              <a:defRPr sz="1801"/>
            </a:lvl3pPr>
            <a:lvl4pPr marL="1371555" indent="0" algn="ctr">
              <a:buNone/>
              <a:defRPr sz="1600"/>
            </a:lvl4pPr>
            <a:lvl5pPr marL="1828741" indent="0" algn="ctr">
              <a:buNone/>
              <a:defRPr sz="1600"/>
            </a:lvl5pPr>
            <a:lvl6pPr marL="2285926" indent="0" algn="ctr">
              <a:buNone/>
              <a:defRPr sz="1600"/>
            </a:lvl6pPr>
            <a:lvl7pPr marL="2743111" indent="0" algn="ctr">
              <a:buNone/>
              <a:defRPr sz="1600"/>
            </a:lvl7pPr>
            <a:lvl8pPr marL="3200296" indent="0" algn="ctr">
              <a:buNone/>
              <a:defRPr sz="1600"/>
            </a:lvl8pPr>
            <a:lvl9pPr marL="365748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ABDA76-510C-F563-7F5A-3DFCCAD7B57F}"/>
              </a:ext>
            </a:extLst>
          </p:cNvPr>
          <p:cNvSpPr>
            <a:spLocks noGrp="1"/>
          </p:cNvSpPr>
          <p:nvPr>
            <p:ph type="dt" sz="half" idx="10"/>
          </p:nvPr>
        </p:nvSpPr>
        <p:spPr/>
        <p:txBody>
          <a:bodyPr/>
          <a:lstStyle/>
          <a:p>
            <a:fld id="{616A3C96-1B2D-DC41-B154-E18508371CDC}" type="datetimeFigureOut">
              <a:rPr lang="en-US" smtClean="0"/>
              <a:t>2/5/2026</a:t>
            </a:fld>
            <a:endParaRPr lang="en-US"/>
          </a:p>
        </p:txBody>
      </p:sp>
      <p:sp>
        <p:nvSpPr>
          <p:cNvPr id="5" name="Footer Placeholder 4">
            <a:extLst>
              <a:ext uri="{FF2B5EF4-FFF2-40B4-BE49-F238E27FC236}">
                <a16:creationId xmlns:a16="http://schemas.microsoft.com/office/drawing/2014/main" id="{F1E9FE92-185F-44F3-EB26-F0A468CD6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C04F7-8410-B79C-FB46-6A71F5442C64}"/>
              </a:ext>
            </a:extLst>
          </p:cNvPr>
          <p:cNvSpPr>
            <a:spLocks noGrp="1"/>
          </p:cNvSpPr>
          <p:nvPr>
            <p:ph type="sldNum" sz="quarter" idx="12"/>
          </p:nvPr>
        </p:nvSpPr>
        <p:spPr/>
        <p:txBody>
          <a:bodyPr/>
          <a:lstStyle/>
          <a:p>
            <a:fld id="{220AE70C-509F-9043-8DCE-9047827F518C}" type="slidenum">
              <a:rPr lang="en-US" smtClean="0"/>
              <a:t>‹#›</a:t>
            </a:fld>
            <a:endParaRPr lang="en-US"/>
          </a:p>
        </p:txBody>
      </p:sp>
      <p:pic>
        <p:nvPicPr>
          <p:cNvPr id="8" name="Picture 7">
            <a:extLst>
              <a:ext uri="{FF2B5EF4-FFF2-40B4-BE49-F238E27FC236}">
                <a16:creationId xmlns:a16="http://schemas.microsoft.com/office/drawing/2014/main" id="{A2EACB45-44B3-9EE8-9933-062AA8AE5307}"/>
              </a:ext>
            </a:extLst>
          </p:cNvPr>
          <p:cNvPicPr>
            <a:picLocks noChangeAspect="1"/>
          </p:cNvPicPr>
          <p:nvPr userDrawn="1"/>
        </p:nvPicPr>
        <p:blipFill>
          <a:blip r:embed="rId2"/>
          <a:stretch>
            <a:fillRect/>
          </a:stretch>
        </p:blipFill>
        <p:spPr>
          <a:xfrm>
            <a:off x="6350" y="0"/>
            <a:ext cx="12179302" cy="6858000"/>
          </a:xfrm>
          <a:prstGeom prst="rect">
            <a:avLst/>
          </a:prstGeom>
        </p:spPr>
      </p:pic>
    </p:spTree>
    <p:extLst>
      <p:ext uri="{BB962C8B-B14F-4D97-AF65-F5344CB8AC3E}">
        <p14:creationId xmlns:p14="http://schemas.microsoft.com/office/powerpoint/2010/main" val="107678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Know Y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5EC6-B8AA-A3C2-4675-1ADFD3192B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1E030-023E-6068-16C0-7DA9B7D05A99}"/>
              </a:ext>
            </a:extLst>
          </p:cNvPr>
          <p:cNvSpPr>
            <a:spLocks noGrp="1"/>
          </p:cNvSpPr>
          <p:nvPr>
            <p:ph type="dt" sz="half" idx="10"/>
          </p:nvPr>
        </p:nvSpPr>
        <p:spPr/>
        <p:txBody>
          <a:bodyPr/>
          <a:lstStyle/>
          <a:p>
            <a:fld id="{616A3C96-1B2D-DC41-B154-E18508371CDC}" type="datetimeFigureOut">
              <a:rPr lang="en-US" smtClean="0"/>
              <a:t>2/5/2026</a:t>
            </a:fld>
            <a:endParaRPr lang="en-US"/>
          </a:p>
        </p:txBody>
      </p:sp>
      <p:sp>
        <p:nvSpPr>
          <p:cNvPr id="4" name="Footer Placeholder 3">
            <a:extLst>
              <a:ext uri="{FF2B5EF4-FFF2-40B4-BE49-F238E27FC236}">
                <a16:creationId xmlns:a16="http://schemas.microsoft.com/office/drawing/2014/main" id="{C5C93C44-04EA-1854-86AF-B2142610E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2D7EE0-C9AC-0502-6E26-D1B4061E0587}"/>
              </a:ext>
            </a:extLst>
          </p:cNvPr>
          <p:cNvSpPr>
            <a:spLocks noGrp="1"/>
          </p:cNvSpPr>
          <p:nvPr>
            <p:ph type="sldNum" sz="quarter" idx="12"/>
          </p:nvPr>
        </p:nvSpPr>
        <p:spPr/>
        <p:txBody>
          <a:bodyPr/>
          <a:lstStyle/>
          <a:p>
            <a:fld id="{220AE70C-509F-9043-8DCE-9047827F518C}" type="slidenum">
              <a:rPr lang="en-US" smtClean="0"/>
              <a:t>‹#›</a:t>
            </a:fld>
            <a:endParaRPr lang="en-US"/>
          </a:p>
        </p:txBody>
      </p:sp>
      <p:pic>
        <p:nvPicPr>
          <p:cNvPr id="7" name="Picture 6">
            <a:extLst>
              <a:ext uri="{FF2B5EF4-FFF2-40B4-BE49-F238E27FC236}">
                <a16:creationId xmlns:a16="http://schemas.microsoft.com/office/drawing/2014/main" id="{D6F6FA46-75D9-84A8-9F89-DA095F150CF0}"/>
              </a:ext>
            </a:extLst>
          </p:cNvPr>
          <p:cNvPicPr>
            <a:picLocks noChangeAspect="1"/>
          </p:cNvPicPr>
          <p:nvPr userDrawn="1"/>
        </p:nvPicPr>
        <p:blipFill>
          <a:blip r:embed="rId2"/>
          <a:stretch>
            <a:fillRect/>
          </a:stretch>
        </p:blipFill>
        <p:spPr>
          <a:xfrm>
            <a:off x="6350" y="0"/>
            <a:ext cx="12179302" cy="6858000"/>
          </a:xfrm>
          <a:prstGeom prst="rect">
            <a:avLst/>
          </a:prstGeom>
        </p:spPr>
      </p:pic>
    </p:spTree>
    <p:extLst>
      <p:ext uri="{BB962C8B-B14F-4D97-AF65-F5344CB8AC3E}">
        <p14:creationId xmlns:p14="http://schemas.microsoft.com/office/powerpoint/2010/main" val="289176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C8F9-047D-4541-59EB-952BFBCE97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76098-D00C-D75F-FD7E-5A29CD68DA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4EADC-5932-18A5-CA73-C973D63B8915}"/>
              </a:ext>
            </a:extLst>
          </p:cNvPr>
          <p:cNvSpPr>
            <a:spLocks noGrp="1"/>
          </p:cNvSpPr>
          <p:nvPr>
            <p:ph type="dt" sz="half" idx="10"/>
          </p:nvPr>
        </p:nvSpPr>
        <p:spPr/>
        <p:txBody>
          <a:bodyPr/>
          <a:lstStyle/>
          <a:p>
            <a:fld id="{616A3C96-1B2D-DC41-B154-E18508371CDC}" type="datetimeFigureOut">
              <a:rPr lang="en-US" smtClean="0"/>
              <a:t>2/5/2026</a:t>
            </a:fld>
            <a:endParaRPr lang="en-US"/>
          </a:p>
        </p:txBody>
      </p:sp>
      <p:sp>
        <p:nvSpPr>
          <p:cNvPr id="5" name="Footer Placeholder 4">
            <a:extLst>
              <a:ext uri="{FF2B5EF4-FFF2-40B4-BE49-F238E27FC236}">
                <a16:creationId xmlns:a16="http://schemas.microsoft.com/office/drawing/2014/main" id="{A8474D35-734D-ACA3-9E27-5460074B6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0F852-C1DC-82AE-86C3-3720A7F455B2}"/>
              </a:ext>
            </a:extLst>
          </p:cNvPr>
          <p:cNvSpPr>
            <a:spLocks noGrp="1"/>
          </p:cNvSpPr>
          <p:nvPr>
            <p:ph type="sldNum" sz="quarter" idx="12"/>
          </p:nvPr>
        </p:nvSpPr>
        <p:spPr/>
        <p:txBody>
          <a:bodyPr/>
          <a:lstStyle/>
          <a:p>
            <a:fld id="{220AE70C-509F-9043-8DCE-9047827F518C}" type="slidenum">
              <a:rPr lang="en-US" smtClean="0"/>
              <a:t>‹#›</a:t>
            </a:fld>
            <a:endParaRPr lang="en-US"/>
          </a:p>
        </p:txBody>
      </p:sp>
      <p:pic>
        <p:nvPicPr>
          <p:cNvPr id="10" name="Picture 9">
            <a:extLst>
              <a:ext uri="{FF2B5EF4-FFF2-40B4-BE49-F238E27FC236}">
                <a16:creationId xmlns:a16="http://schemas.microsoft.com/office/drawing/2014/main" id="{91B8B078-3459-6722-15FF-022BD77A460F}"/>
              </a:ext>
            </a:extLst>
          </p:cNvPr>
          <p:cNvPicPr>
            <a:picLocks noChangeAspect="1"/>
          </p:cNvPicPr>
          <p:nvPr userDrawn="1"/>
        </p:nvPicPr>
        <p:blipFill>
          <a:blip r:embed="rId2"/>
          <a:stretch>
            <a:fillRect/>
          </a:stretch>
        </p:blipFill>
        <p:spPr>
          <a:xfrm>
            <a:off x="6350" y="0"/>
            <a:ext cx="12179302" cy="6858000"/>
          </a:xfrm>
          <a:prstGeom prst="rect">
            <a:avLst/>
          </a:prstGeom>
        </p:spPr>
      </p:pic>
    </p:spTree>
    <p:extLst>
      <p:ext uri="{BB962C8B-B14F-4D97-AF65-F5344CB8AC3E}">
        <p14:creationId xmlns:p14="http://schemas.microsoft.com/office/powerpoint/2010/main" val="201747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Jones Hall Logo 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AC4C-CBD9-1F76-7391-1EF61BFF4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357EB8-4985-346F-052B-65783A9B6EA8}"/>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992DD7-2CC4-2745-6C4C-70A5FC09CFE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EC74BE-1C9F-9363-69BE-380D00AAE1DE}"/>
              </a:ext>
            </a:extLst>
          </p:cNvPr>
          <p:cNvSpPr>
            <a:spLocks noGrp="1"/>
          </p:cNvSpPr>
          <p:nvPr>
            <p:ph type="dt" sz="half" idx="10"/>
          </p:nvPr>
        </p:nvSpPr>
        <p:spPr/>
        <p:txBody>
          <a:bodyPr/>
          <a:lstStyle/>
          <a:p>
            <a:fld id="{616A3C96-1B2D-DC41-B154-E18508371CDC}" type="datetimeFigureOut">
              <a:rPr lang="en-US" smtClean="0"/>
              <a:t>2/5/2026</a:t>
            </a:fld>
            <a:endParaRPr lang="en-US"/>
          </a:p>
        </p:txBody>
      </p:sp>
      <p:sp>
        <p:nvSpPr>
          <p:cNvPr id="6" name="Footer Placeholder 5">
            <a:extLst>
              <a:ext uri="{FF2B5EF4-FFF2-40B4-BE49-F238E27FC236}">
                <a16:creationId xmlns:a16="http://schemas.microsoft.com/office/drawing/2014/main" id="{012D2C61-F1FA-20AE-3A7E-00638BC79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7EEC8-E8EE-5262-54EE-D5F78142BEB5}"/>
              </a:ext>
            </a:extLst>
          </p:cNvPr>
          <p:cNvSpPr>
            <a:spLocks noGrp="1"/>
          </p:cNvSpPr>
          <p:nvPr>
            <p:ph type="sldNum" sz="quarter" idx="12"/>
          </p:nvPr>
        </p:nvSpPr>
        <p:spPr/>
        <p:txBody>
          <a:bodyPr/>
          <a:lstStyle/>
          <a:p>
            <a:fld id="{220AE70C-509F-9043-8DCE-9047827F518C}" type="slidenum">
              <a:rPr lang="en-US" smtClean="0"/>
              <a:t>‹#›</a:t>
            </a:fld>
            <a:endParaRPr lang="en-US"/>
          </a:p>
        </p:txBody>
      </p:sp>
      <p:pic>
        <p:nvPicPr>
          <p:cNvPr id="9" name="Picture 8">
            <a:extLst>
              <a:ext uri="{FF2B5EF4-FFF2-40B4-BE49-F238E27FC236}">
                <a16:creationId xmlns:a16="http://schemas.microsoft.com/office/drawing/2014/main" id="{181E5477-B95F-AD31-0FEA-7AAE92DCB3C2}"/>
              </a:ext>
            </a:extLst>
          </p:cNvPr>
          <p:cNvPicPr>
            <a:picLocks noChangeAspect="1"/>
          </p:cNvPicPr>
          <p:nvPr userDrawn="1"/>
        </p:nvPicPr>
        <p:blipFill>
          <a:blip r:embed="rId2"/>
          <a:stretch>
            <a:fillRect/>
          </a:stretch>
        </p:blipFill>
        <p:spPr>
          <a:xfrm>
            <a:off x="6351" y="0"/>
            <a:ext cx="12185650" cy="6861574"/>
          </a:xfrm>
          <a:prstGeom prst="rect">
            <a:avLst/>
          </a:prstGeom>
        </p:spPr>
      </p:pic>
      <p:pic>
        <p:nvPicPr>
          <p:cNvPr id="13" name="Picture 12">
            <a:extLst>
              <a:ext uri="{FF2B5EF4-FFF2-40B4-BE49-F238E27FC236}">
                <a16:creationId xmlns:a16="http://schemas.microsoft.com/office/drawing/2014/main" id="{F5F9D24D-183A-8E77-5F9A-975D9D0533F0}"/>
              </a:ext>
            </a:extLst>
          </p:cNvPr>
          <p:cNvPicPr>
            <a:picLocks noChangeAspect="1"/>
          </p:cNvPicPr>
          <p:nvPr userDrawn="1"/>
        </p:nvPicPr>
        <p:blipFill>
          <a:blip r:embed="rId3"/>
          <a:stretch>
            <a:fillRect/>
          </a:stretch>
        </p:blipFill>
        <p:spPr>
          <a:xfrm>
            <a:off x="6350" y="0"/>
            <a:ext cx="12179302" cy="6858000"/>
          </a:xfrm>
          <a:prstGeom prst="rect">
            <a:avLst/>
          </a:prstGeom>
        </p:spPr>
      </p:pic>
    </p:spTree>
    <p:extLst>
      <p:ext uri="{BB962C8B-B14F-4D97-AF65-F5344CB8AC3E}">
        <p14:creationId xmlns:p14="http://schemas.microsoft.com/office/powerpoint/2010/main" val="142729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YSU 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45A9-B1E6-3FE6-4871-788EB924EE7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FD94C5-796B-A2A3-BED6-2E360ABE8324}"/>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70" indent="0">
              <a:buNone/>
              <a:defRPr sz="1801">
                <a:solidFill>
                  <a:schemeClr val="tx1">
                    <a:tint val="75000"/>
                  </a:schemeClr>
                </a:solidFill>
              </a:defRPr>
            </a:lvl3pPr>
            <a:lvl4pPr marL="1371555" indent="0">
              <a:buNone/>
              <a:defRPr sz="1600">
                <a:solidFill>
                  <a:schemeClr val="tx1">
                    <a:tint val="75000"/>
                  </a:schemeClr>
                </a:solidFill>
              </a:defRPr>
            </a:lvl4pPr>
            <a:lvl5pPr marL="1828741" indent="0">
              <a:buNone/>
              <a:defRPr sz="1600">
                <a:solidFill>
                  <a:schemeClr val="tx1">
                    <a:tint val="75000"/>
                  </a:schemeClr>
                </a:solidFill>
              </a:defRPr>
            </a:lvl5pPr>
            <a:lvl6pPr marL="2285926" indent="0">
              <a:buNone/>
              <a:defRPr sz="1600">
                <a:solidFill>
                  <a:schemeClr val="tx1">
                    <a:tint val="75000"/>
                  </a:schemeClr>
                </a:solidFill>
              </a:defRPr>
            </a:lvl6pPr>
            <a:lvl7pPr marL="2743111" indent="0">
              <a:buNone/>
              <a:defRPr sz="1600">
                <a:solidFill>
                  <a:schemeClr val="tx1">
                    <a:tint val="75000"/>
                  </a:schemeClr>
                </a:solidFill>
              </a:defRPr>
            </a:lvl7pPr>
            <a:lvl8pPr marL="3200296" indent="0">
              <a:buNone/>
              <a:defRPr sz="1600">
                <a:solidFill>
                  <a:schemeClr val="tx1">
                    <a:tint val="75000"/>
                  </a:schemeClr>
                </a:solidFill>
              </a:defRPr>
            </a:lvl8pPr>
            <a:lvl9pPr marL="365748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8B7542-9E9A-9336-27BB-3092F94686E2}"/>
              </a:ext>
            </a:extLst>
          </p:cNvPr>
          <p:cNvSpPr>
            <a:spLocks noGrp="1"/>
          </p:cNvSpPr>
          <p:nvPr>
            <p:ph type="dt" sz="half" idx="10"/>
          </p:nvPr>
        </p:nvSpPr>
        <p:spPr/>
        <p:txBody>
          <a:bodyPr/>
          <a:lstStyle/>
          <a:p>
            <a:fld id="{616A3C96-1B2D-DC41-B154-E18508371CDC}" type="datetimeFigureOut">
              <a:rPr lang="en-US" smtClean="0"/>
              <a:t>2/5/2026</a:t>
            </a:fld>
            <a:endParaRPr lang="en-US"/>
          </a:p>
        </p:txBody>
      </p:sp>
      <p:sp>
        <p:nvSpPr>
          <p:cNvPr id="5" name="Footer Placeholder 4">
            <a:extLst>
              <a:ext uri="{FF2B5EF4-FFF2-40B4-BE49-F238E27FC236}">
                <a16:creationId xmlns:a16="http://schemas.microsoft.com/office/drawing/2014/main" id="{4C63C34C-0300-F366-1D7A-227F1602E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CE4B6-0A94-801F-5019-4E139DE8010F}"/>
              </a:ext>
            </a:extLst>
          </p:cNvPr>
          <p:cNvSpPr>
            <a:spLocks noGrp="1"/>
          </p:cNvSpPr>
          <p:nvPr>
            <p:ph type="sldNum" sz="quarter" idx="12"/>
          </p:nvPr>
        </p:nvSpPr>
        <p:spPr/>
        <p:txBody>
          <a:bodyPr/>
          <a:lstStyle/>
          <a:p>
            <a:fld id="{220AE70C-509F-9043-8DCE-9047827F518C}" type="slidenum">
              <a:rPr lang="en-US" smtClean="0"/>
              <a:t>‹#›</a:t>
            </a:fld>
            <a:endParaRPr lang="en-US"/>
          </a:p>
        </p:txBody>
      </p:sp>
      <p:pic>
        <p:nvPicPr>
          <p:cNvPr id="12" name="Picture 11">
            <a:extLst>
              <a:ext uri="{FF2B5EF4-FFF2-40B4-BE49-F238E27FC236}">
                <a16:creationId xmlns:a16="http://schemas.microsoft.com/office/drawing/2014/main" id="{B12EE772-B36E-2E75-70F6-4E4D73C40D75}"/>
              </a:ext>
            </a:extLst>
          </p:cNvPr>
          <p:cNvPicPr>
            <a:picLocks noChangeAspect="1"/>
          </p:cNvPicPr>
          <p:nvPr userDrawn="1"/>
        </p:nvPicPr>
        <p:blipFill>
          <a:blip r:embed="rId2"/>
          <a:stretch>
            <a:fillRect/>
          </a:stretch>
        </p:blipFill>
        <p:spPr>
          <a:xfrm>
            <a:off x="6351" y="0"/>
            <a:ext cx="12185650" cy="6861574"/>
          </a:xfrm>
          <a:prstGeom prst="rect">
            <a:avLst/>
          </a:prstGeom>
        </p:spPr>
      </p:pic>
    </p:spTree>
    <p:extLst>
      <p:ext uri="{BB962C8B-B14F-4D97-AF65-F5344CB8AC3E}">
        <p14:creationId xmlns:p14="http://schemas.microsoft.com/office/powerpoint/2010/main" val="3586816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D3B00-B585-FBB5-669F-1C5759C0C15A}"/>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B1D582-131E-F6E2-878A-E4C115749D25}"/>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99FB7-88B0-8762-3944-F55980B6875F}"/>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A3C96-1B2D-DC41-B154-E18508371CDC}" type="datetimeFigureOut">
              <a:rPr lang="en-US" smtClean="0"/>
              <a:t>2/5/2026</a:t>
            </a:fld>
            <a:endParaRPr lang="en-US"/>
          </a:p>
        </p:txBody>
      </p:sp>
      <p:sp>
        <p:nvSpPr>
          <p:cNvPr id="5" name="Footer Placeholder 4">
            <a:extLst>
              <a:ext uri="{FF2B5EF4-FFF2-40B4-BE49-F238E27FC236}">
                <a16:creationId xmlns:a16="http://schemas.microsoft.com/office/drawing/2014/main" id="{90078A94-84ED-BBD4-BC0E-677D6EC739AD}"/>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9892EF-73F8-CBB1-F913-A7AC37B6B357}"/>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AE70C-509F-9043-8DCE-9047827F518C}" type="slidenum">
              <a:rPr lang="en-US" smtClean="0"/>
              <a:t>‹#›</a:t>
            </a:fld>
            <a:endParaRPr lang="en-US"/>
          </a:p>
        </p:txBody>
      </p:sp>
    </p:spTree>
    <p:extLst>
      <p:ext uri="{BB962C8B-B14F-4D97-AF65-F5344CB8AC3E}">
        <p14:creationId xmlns:p14="http://schemas.microsoft.com/office/powerpoint/2010/main" val="288831605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1" r:id="rId5"/>
  </p:sldLayoutIdLst>
  <p:txStyles>
    <p:titleStyle>
      <a:lvl1pPr algn="l" defTabSz="91437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70"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8" indent="-228593" algn="l" defTabSz="9143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3" indent="-228593" algn="l" defTabSz="9143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9"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4"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9"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4"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9"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74"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0" rtl="0" eaLnBrk="1" latinLnBrk="0" hangingPunct="1">
        <a:defRPr sz="1801" kern="1200">
          <a:solidFill>
            <a:schemeClr val="tx1"/>
          </a:solidFill>
          <a:latin typeface="+mn-lt"/>
          <a:ea typeface="+mn-ea"/>
          <a:cs typeface="+mn-cs"/>
        </a:defRPr>
      </a:lvl1pPr>
      <a:lvl2pPr marL="457185" algn="l" defTabSz="914370" rtl="0" eaLnBrk="1" latinLnBrk="0" hangingPunct="1">
        <a:defRPr sz="1801" kern="1200">
          <a:solidFill>
            <a:schemeClr val="tx1"/>
          </a:solidFill>
          <a:latin typeface="+mn-lt"/>
          <a:ea typeface="+mn-ea"/>
          <a:cs typeface="+mn-cs"/>
        </a:defRPr>
      </a:lvl2pPr>
      <a:lvl3pPr marL="914370" algn="l" defTabSz="914370" rtl="0" eaLnBrk="1" latinLnBrk="0" hangingPunct="1">
        <a:defRPr sz="1801" kern="1200">
          <a:solidFill>
            <a:schemeClr val="tx1"/>
          </a:solidFill>
          <a:latin typeface="+mn-lt"/>
          <a:ea typeface="+mn-ea"/>
          <a:cs typeface="+mn-cs"/>
        </a:defRPr>
      </a:lvl3pPr>
      <a:lvl4pPr marL="1371555" algn="l" defTabSz="914370" rtl="0" eaLnBrk="1" latinLnBrk="0" hangingPunct="1">
        <a:defRPr sz="1801" kern="1200">
          <a:solidFill>
            <a:schemeClr val="tx1"/>
          </a:solidFill>
          <a:latin typeface="+mn-lt"/>
          <a:ea typeface="+mn-ea"/>
          <a:cs typeface="+mn-cs"/>
        </a:defRPr>
      </a:lvl4pPr>
      <a:lvl5pPr marL="1828741" algn="l" defTabSz="914370" rtl="0" eaLnBrk="1" latinLnBrk="0" hangingPunct="1">
        <a:defRPr sz="1801" kern="1200">
          <a:solidFill>
            <a:schemeClr val="tx1"/>
          </a:solidFill>
          <a:latin typeface="+mn-lt"/>
          <a:ea typeface="+mn-ea"/>
          <a:cs typeface="+mn-cs"/>
        </a:defRPr>
      </a:lvl5pPr>
      <a:lvl6pPr marL="2285926" algn="l" defTabSz="914370" rtl="0" eaLnBrk="1" latinLnBrk="0" hangingPunct="1">
        <a:defRPr sz="1801" kern="1200">
          <a:solidFill>
            <a:schemeClr val="tx1"/>
          </a:solidFill>
          <a:latin typeface="+mn-lt"/>
          <a:ea typeface="+mn-ea"/>
          <a:cs typeface="+mn-cs"/>
        </a:defRPr>
      </a:lvl6pPr>
      <a:lvl7pPr marL="2743111" algn="l" defTabSz="914370" rtl="0" eaLnBrk="1" latinLnBrk="0" hangingPunct="1">
        <a:defRPr sz="1801" kern="1200">
          <a:solidFill>
            <a:schemeClr val="tx1"/>
          </a:solidFill>
          <a:latin typeface="+mn-lt"/>
          <a:ea typeface="+mn-ea"/>
          <a:cs typeface="+mn-cs"/>
        </a:defRPr>
      </a:lvl7pPr>
      <a:lvl8pPr marL="3200296" algn="l" defTabSz="914370" rtl="0" eaLnBrk="1" latinLnBrk="0" hangingPunct="1">
        <a:defRPr sz="1801" kern="1200">
          <a:solidFill>
            <a:schemeClr val="tx1"/>
          </a:solidFill>
          <a:latin typeface="+mn-lt"/>
          <a:ea typeface="+mn-ea"/>
          <a:cs typeface="+mn-cs"/>
        </a:defRPr>
      </a:lvl8pPr>
      <a:lvl9pPr marL="3657481" algn="l" defTabSz="91437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outlook.office365.com/book/TechnologyTraining2@ysuprod.onmicrosoft.com/?ismsaljsauthenabled=true" TargetMode="External"/><Relationship Id="rId3" Type="http://schemas.microsoft.com/office/2018/10/relationships/comments" Target="../comments/modernComment_109_E1411C.xml"/><Relationship Id="rId7" Type="http://schemas.openxmlformats.org/officeDocument/2006/relationships/hyperlink" Target="https://outlook.office.com/book/DistanceEducation1@ysuprod.onmicrosoft.com/s/srSGM1mqwEOL8aFdR2z5-w2?ismsaljsauthenable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reg.abcsignup.com/view/cal4a.aspx?ek=&amp;ref=&amp;aa=&amp;sid1=&amp;sid2=&amp;as=23&amp;wp=126&amp;tz=&amp;ms=&amp;nav=&amp;cc=&amp;cat1=&amp;cat2=&amp;cat3=&amp;aid=YSU&amp;rf=&amp;pn=" TargetMode="External"/><Relationship Id="rId5" Type="http://schemas.openxmlformats.org/officeDocument/2006/relationships/hyperlink" Target="https://ally.ac/courses.html" TargetMode="External"/><Relationship Id="rId4" Type="http://schemas.openxmlformats.org/officeDocument/2006/relationships/hyperlink" Target="http://ysu.blackboard.com/" TargetMode="Externa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mailto:rsdonaldson@ysu.ed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ysu.edu/accessibility/digital-accessibility" TargetMode="External"/><Relationship Id="rId5" Type="http://schemas.openxmlformats.org/officeDocument/2006/relationships/hyperlink" Target="mailto:jrchill@ysu.edu" TargetMode="External"/><Relationship Id="rId4" Type="http://schemas.openxmlformats.org/officeDocument/2006/relationships/hyperlink" Target="mailto:sszembower@ys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E879-000D-16B7-7EB9-AE3517181ACE}"/>
              </a:ext>
            </a:extLst>
          </p:cNvPr>
          <p:cNvSpPr>
            <a:spLocks noGrp="1"/>
          </p:cNvSpPr>
          <p:nvPr>
            <p:ph type="title"/>
          </p:nvPr>
        </p:nvSpPr>
        <p:spPr>
          <a:xfrm>
            <a:off x="452611" y="629530"/>
            <a:ext cx="7776989" cy="2367058"/>
          </a:xfrm>
        </p:spPr>
        <p:txBody>
          <a:bodyPr>
            <a:normAutofit/>
          </a:bodyPr>
          <a:lstStyle/>
          <a:p>
            <a:pPr algn="ctr"/>
            <a:r>
              <a:rPr lang="en-US" sz="3600" b="1">
                <a:solidFill>
                  <a:schemeClr val="bg1"/>
                </a:solidFill>
                <a:latin typeface="Avenir Next" panose="020B0503020202020204" pitchFamily="34" charset="0"/>
              </a:rPr>
              <a:t>Digital Accessibility</a:t>
            </a:r>
            <a:br>
              <a:rPr lang="en-US" sz="3600" b="1">
                <a:solidFill>
                  <a:schemeClr val="bg1"/>
                </a:solidFill>
                <a:latin typeface="Avenir Next" panose="020B0503020202020204" pitchFamily="34" charset="0"/>
              </a:rPr>
            </a:br>
            <a:endParaRPr lang="en-US" sz="3600" b="1">
              <a:solidFill>
                <a:schemeClr val="bg1"/>
              </a:solidFill>
              <a:latin typeface="Avenir Next" panose="020B0503020202020204" pitchFamily="34" charset="0"/>
            </a:endParaRPr>
          </a:p>
        </p:txBody>
      </p:sp>
      <p:sp>
        <p:nvSpPr>
          <p:cNvPr id="3" name="Subtitle 2">
            <a:extLst>
              <a:ext uri="{FF2B5EF4-FFF2-40B4-BE49-F238E27FC236}">
                <a16:creationId xmlns:a16="http://schemas.microsoft.com/office/drawing/2014/main" id="{5EBBE0CB-4A5A-D063-780A-0A30F870EE5F}"/>
              </a:ext>
            </a:extLst>
          </p:cNvPr>
          <p:cNvSpPr>
            <a:spLocks noGrp="1"/>
          </p:cNvSpPr>
          <p:nvPr>
            <p:ph idx="1"/>
          </p:nvPr>
        </p:nvSpPr>
        <p:spPr>
          <a:xfrm>
            <a:off x="1961922" y="3999122"/>
            <a:ext cx="6774454" cy="1704115"/>
          </a:xfrm>
        </p:spPr>
        <p:txBody>
          <a:bodyPr/>
          <a:lstStyle/>
          <a:p>
            <a:pPr marL="0" indent="0">
              <a:buNone/>
            </a:pPr>
            <a:r>
              <a:rPr lang="en-US">
                <a:solidFill>
                  <a:schemeClr val="bg1"/>
                </a:solidFill>
                <a:latin typeface="Avenir Next Medium" panose="020B0503020202020204" pitchFamily="34" charset="0"/>
              </a:rPr>
              <a:t>Academic Senate Meeting</a:t>
            </a:r>
          </a:p>
          <a:p>
            <a:pPr marL="0" indent="0">
              <a:buNone/>
            </a:pPr>
            <a:r>
              <a:rPr lang="en-US">
                <a:solidFill>
                  <a:schemeClr val="bg1"/>
                </a:solidFill>
                <a:latin typeface="Avenir Next Medium" panose="020B0503020202020204" pitchFamily="34" charset="0"/>
              </a:rPr>
              <a:t>February 4</a:t>
            </a:r>
            <a:r>
              <a:rPr lang="en-US" baseline="30000">
                <a:solidFill>
                  <a:schemeClr val="bg1"/>
                </a:solidFill>
                <a:latin typeface="Avenir Next Medium" panose="020B0503020202020204" pitchFamily="34" charset="0"/>
              </a:rPr>
              <a:t>th</a:t>
            </a:r>
            <a:r>
              <a:rPr lang="en-US">
                <a:solidFill>
                  <a:schemeClr val="bg1"/>
                </a:solidFill>
                <a:latin typeface="Avenir Next Medium" panose="020B0503020202020204" pitchFamily="34" charset="0"/>
              </a:rPr>
              <a:t>, 2026</a:t>
            </a:r>
          </a:p>
          <a:p>
            <a:pPr marL="0" indent="0">
              <a:buNone/>
            </a:pPr>
            <a:endParaRPr lang="en-US">
              <a:solidFill>
                <a:schemeClr val="bg1"/>
              </a:solidFill>
              <a:latin typeface="Avenir Next Medium" panose="020B0503020202020204" pitchFamily="34" charset="0"/>
            </a:endParaRPr>
          </a:p>
        </p:txBody>
      </p:sp>
    </p:spTree>
    <p:extLst>
      <p:ext uri="{BB962C8B-B14F-4D97-AF65-F5344CB8AC3E}">
        <p14:creationId xmlns:p14="http://schemas.microsoft.com/office/powerpoint/2010/main" val="102210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E29A0-4536-F5EC-FBC8-E191827B4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8098D-D112-B410-964B-AB887622DC64}"/>
              </a:ext>
            </a:extLst>
          </p:cNvPr>
          <p:cNvSpPr>
            <a:spLocks noGrp="1"/>
          </p:cNvSpPr>
          <p:nvPr>
            <p:ph type="title"/>
          </p:nvPr>
        </p:nvSpPr>
        <p:spPr/>
        <p:txBody>
          <a:bodyPr/>
          <a:lstStyle/>
          <a:p>
            <a:r>
              <a:rPr lang="en-US"/>
              <a:t>What Can Faculty Do Cont.</a:t>
            </a:r>
          </a:p>
        </p:txBody>
      </p:sp>
      <p:sp>
        <p:nvSpPr>
          <p:cNvPr id="3" name="Content Placeholder 2">
            <a:extLst>
              <a:ext uri="{FF2B5EF4-FFF2-40B4-BE49-F238E27FC236}">
                <a16:creationId xmlns:a16="http://schemas.microsoft.com/office/drawing/2014/main" id="{9612F08E-60ED-4766-76DC-457EA520FA2E}"/>
              </a:ext>
            </a:extLst>
          </p:cNvPr>
          <p:cNvSpPr>
            <a:spLocks noGrp="1"/>
          </p:cNvSpPr>
          <p:nvPr>
            <p:ph idx="1"/>
          </p:nvPr>
        </p:nvSpPr>
        <p:spPr>
          <a:xfrm>
            <a:off x="838201" y="1569156"/>
            <a:ext cx="10515600" cy="4607807"/>
          </a:xfrm>
        </p:spPr>
        <p:txBody>
          <a:bodyPr vert="horz" lIns="91440" tIns="45720" rIns="91440" bIns="45720" rtlCol="0" anchor="t">
            <a:normAutofit/>
          </a:bodyPr>
          <a:lstStyle/>
          <a:p>
            <a:pPr marL="227965" indent="-227965"/>
            <a:r>
              <a:rPr lang="en-US"/>
              <a:t>Areas of Concerns</a:t>
            </a:r>
          </a:p>
          <a:p>
            <a:pPr marL="685165" lvl="1" indent="-227965"/>
            <a:r>
              <a:rPr lang="en-US"/>
              <a:t>STEM</a:t>
            </a:r>
            <a:endParaRPr lang="en-US">
              <a:ea typeface="Calibri" panose="020F0502020204030204"/>
              <a:cs typeface="Calibri" panose="020F0502020204030204"/>
            </a:endParaRPr>
          </a:p>
          <a:p>
            <a:pPr marL="685165" lvl="1" indent="-227965"/>
            <a:r>
              <a:rPr lang="en-US"/>
              <a:t>Any course that uses any type of Equations</a:t>
            </a:r>
            <a:endParaRPr lang="en-US">
              <a:ea typeface="Calibri" panose="020F0502020204030204"/>
              <a:cs typeface="Calibri" panose="020F0502020204030204"/>
            </a:endParaRPr>
          </a:p>
          <a:p>
            <a:pPr marL="685165" lvl="1" indent="-227965"/>
            <a:r>
              <a:rPr lang="en-US"/>
              <a:t>Handwritten Documents</a:t>
            </a:r>
            <a:endParaRPr lang="en-US">
              <a:ea typeface="Calibri"/>
              <a:cs typeface="Calibri"/>
            </a:endParaRPr>
          </a:p>
          <a:p>
            <a:pPr marL="456565" lvl="1" indent="0">
              <a:buNone/>
            </a:pPr>
            <a:endParaRPr lang="en-US">
              <a:ea typeface="Calibri"/>
              <a:cs typeface="Calibri"/>
            </a:endParaRPr>
          </a:p>
          <a:p>
            <a:pPr marL="0" indent="0">
              <a:buNone/>
            </a:pPr>
            <a:r>
              <a:rPr lang="en-US" sz="2400"/>
              <a:t>In these areas of concerns, we are working towards resources but always think about how you can assist a student that might have an impairment.</a:t>
            </a:r>
          </a:p>
          <a:p>
            <a:pPr marL="0" indent="0">
              <a:buNone/>
            </a:pPr>
            <a:r>
              <a:rPr lang="en-US" sz="2400" b="1"/>
              <a:t>Overall Takeaway:  </a:t>
            </a:r>
            <a:r>
              <a:rPr lang="en-US" sz="2400"/>
              <a:t>The Final rule is not going to require you to remove your inaccessible content, but it does require you to ensure that you have a notification in your syllabus to encourage students to reach out if they need any type of alternate formats or access.</a:t>
            </a: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89122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AE9A-03FB-8068-B161-A7AD9ABBD649}"/>
              </a:ext>
            </a:extLst>
          </p:cNvPr>
          <p:cNvSpPr>
            <a:spLocks noGrp="1"/>
          </p:cNvSpPr>
          <p:nvPr>
            <p:ph type="title"/>
          </p:nvPr>
        </p:nvSpPr>
        <p:spPr>
          <a:xfrm>
            <a:off x="193432" y="91587"/>
            <a:ext cx="10515600" cy="1054041"/>
          </a:xfrm>
        </p:spPr>
        <p:txBody>
          <a:bodyPr/>
          <a:lstStyle/>
          <a:p>
            <a:r>
              <a:rPr lang="en-US"/>
              <a:t>Tools and Support</a:t>
            </a:r>
          </a:p>
        </p:txBody>
      </p:sp>
      <p:sp>
        <p:nvSpPr>
          <p:cNvPr id="3" name="Content Placeholder 2">
            <a:extLst>
              <a:ext uri="{FF2B5EF4-FFF2-40B4-BE49-F238E27FC236}">
                <a16:creationId xmlns:a16="http://schemas.microsoft.com/office/drawing/2014/main" id="{83F561B3-606A-5C5D-4322-A4080D2B5BF2}"/>
              </a:ext>
            </a:extLst>
          </p:cNvPr>
          <p:cNvSpPr>
            <a:spLocks noGrp="1"/>
          </p:cNvSpPr>
          <p:nvPr>
            <p:ph idx="1"/>
          </p:nvPr>
        </p:nvSpPr>
        <p:spPr>
          <a:xfrm>
            <a:off x="838201" y="1332089"/>
            <a:ext cx="10515600" cy="4844874"/>
          </a:xfrm>
        </p:spPr>
        <p:txBody>
          <a:bodyPr vert="horz" lIns="91440" tIns="45720" rIns="91440" bIns="45720" rtlCol="0" anchor="t">
            <a:normAutofit fontScale="55000" lnSpcReduction="20000"/>
          </a:bodyPr>
          <a:lstStyle/>
          <a:p>
            <a:pPr marL="227965" indent="-227965"/>
            <a:r>
              <a:rPr lang="en-US" sz="3300">
                <a:hlinkClick r:id="rId4"/>
              </a:rPr>
              <a:t>Ally for Blackboard</a:t>
            </a:r>
            <a:endParaRPr lang="en-US" sz="4400">
              <a:ea typeface="Calibri"/>
              <a:cs typeface="Calibri"/>
              <a:hlinkClick r:id="rId5"/>
            </a:endParaRPr>
          </a:p>
          <a:p>
            <a:pPr marL="685165" lvl="1" indent="-227965"/>
            <a:r>
              <a:rPr lang="en-US" sz="2600"/>
              <a:t>Reviews your course content for you and gives you a level of accessibility for each item in your course.</a:t>
            </a:r>
            <a:endParaRPr lang="en-US" sz="2600">
              <a:ea typeface="Calibri"/>
              <a:cs typeface="Calibri"/>
            </a:endParaRPr>
          </a:p>
          <a:p>
            <a:pPr marL="227965" indent="-227965"/>
            <a:r>
              <a:rPr lang="en-US" sz="3200"/>
              <a:t>Accessibility Tools for Video</a:t>
            </a:r>
            <a:endParaRPr lang="en-US" sz="3200">
              <a:ea typeface="Calibri"/>
              <a:cs typeface="Calibri"/>
            </a:endParaRPr>
          </a:p>
          <a:p>
            <a:pPr marL="685165" lvl="1" indent="-227965"/>
            <a:r>
              <a:rPr lang="en-US" sz="2600"/>
              <a:t>Webex/Teams Captioning, Transcript, AI Summary</a:t>
            </a:r>
            <a:endParaRPr lang="en-US" sz="2600">
              <a:ea typeface="Calibri"/>
              <a:cs typeface="Calibri"/>
            </a:endParaRPr>
          </a:p>
          <a:p>
            <a:pPr marL="685165" lvl="1" indent="-227965"/>
            <a:r>
              <a:rPr lang="en-US" sz="2600"/>
              <a:t>PowerPoint Live Captioning</a:t>
            </a:r>
            <a:endParaRPr lang="en-US" sz="2600">
              <a:ea typeface="Calibri"/>
              <a:cs typeface="Calibri"/>
            </a:endParaRPr>
          </a:p>
          <a:p>
            <a:pPr marL="685165" lvl="1" indent="-227965"/>
            <a:r>
              <a:rPr lang="en-US" sz="2600"/>
              <a:t>MS Stream, Clipchamp, Vidcast; Captioning, Transcript, AI Summary</a:t>
            </a:r>
            <a:endParaRPr lang="en-US" sz="2600">
              <a:ea typeface="Calibri"/>
              <a:cs typeface="Calibri"/>
            </a:endParaRPr>
          </a:p>
          <a:p>
            <a:pPr marL="685165" lvl="1" indent="-227965"/>
            <a:endParaRPr lang="en-US" sz="2600">
              <a:ea typeface="Calibri"/>
              <a:cs typeface="Calibri"/>
            </a:endParaRPr>
          </a:p>
          <a:p>
            <a:pPr marL="227965" indent="-227965"/>
            <a:r>
              <a:rPr lang="en-US" sz="3200"/>
              <a:t>Document Checkers</a:t>
            </a:r>
            <a:endParaRPr lang="en-US" sz="3200">
              <a:ea typeface="Calibri"/>
              <a:cs typeface="Calibri"/>
            </a:endParaRPr>
          </a:p>
          <a:p>
            <a:pPr marL="685165" lvl="1" indent="-227965"/>
            <a:r>
              <a:rPr lang="en-US" sz="2600"/>
              <a:t>Word Accessibility Review (easiest)</a:t>
            </a:r>
            <a:endParaRPr lang="en-US" sz="2600">
              <a:ea typeface="Calibri"/>
              <a:cs typeface="Calibri"/>
            </a:endParaRPr>
          </a:p>
          <a:p>
            <a:pPr marL="685165" lvl="1" indent="-227965"/>
            <a:r>
              <a:rPr lang="en-US" sz="2600"/>
              <a:t>PDF Accessibility Review</a:t>
            </a:r>
            <a:endParaRPr lang="en-US" sz="2600">
              <a:ea typeface="Calibri"/>
              <a:cs typeface="Calibri"/>
            </a:endParaRPr>
          </a:p>
          <a:p>
            <a:pPr marL="1142365" lvl="2" indent="-227965"/>
            <a:endParaRPr lang="en-US" sz="2200">
              <a:ea typeface="Calibri"/>
              <a:cs typeface="Calibri"/>
            </a:endParaRPr>
          </a:p>
          <a:p>
            <a:pPr marL="227965" indent="-227965"/>
            <a:r>
              <a:rPr lang="en-US" sz="3200">
                <a:hlinkClick r:id="rId6"/>
              </a:rPr>
              <a:t>YSU Online and IT Training</a:t>
            </a:r>
            <a:endParaRPr lang="en-US" sz="3200">
              <a:ea typeface="Calibri" panose="020F0502020204030204"/>
              <a:cs typeface="Calibri" panose="020F0502020204030204"/>
            </a:endParaRPr>
          </a:p>
          <a:p>
            <a:pPr marL="685165" lvl="1" indent="-227965"/>
            <a:r>
              <a:rPr lang="en-US" sz="2600">
                <a:ea typeface="Calibri" panose="020F0502020204030204"/>
                <a:cs typeface="Calibri" panose="020F0502020204030204"/>
              </a:rPr>
              <a:t>Hybrid and asynchronous courses</a:t>
            </a:r>
          </a:p>
          <a:p>
            <a:pPr marL="685165" lvl="1" indent="-227965"/>
            <a:r>
              <a:rPr lang="en-US" sz="2600">
                <a:ea typeface="Calibri" panose="020F0502020204030204"/>
                <a:cs typeface="Calibri" panose="020F0502020204030204"/>
              </a:rPr>
              <a:t>Digital Accessibility tool kits</a:t>
            </a:r>
          </a:p>
          <a:p>
            <a:pPr marL="685165" lvl="1" indent="-227965"/>
            <a:r>
              <a:rPr lang="en-US" sz="2600">
                <a:ea typeface="Calibri" panose="020F0502020204030204"/>
                <a:cs typeface="Calibri" panose="020F0502020204030204"/>
                <a:hlinkClick r:id="rId7"/>
              </a:rPr>
              <a:t>YSU Online Consultations</a:t>
            </a:r>
            <a:endParaRPr lang="en-US" sz="2600">
              <a:ea typeface="Calibri" panose="020F0502020204030204"/>
              <a:cs typeface="Calibri" panose="020F0502020204030204"/>
            </a:endParaRPr>
          </a:p>
          <a:p>
            <a:pPr marL="685165" lvl="1" indent="-227965"/>
            <a:r>
              <a:rPr lang="en-US" sz="2600">
                <a:ea typeface="Calibri" panose="020F0502020204030204"/>
                <a:cs typeface="Calibri" panose="020F0502020204030204"/>
                <a:hlinkClick r:id="rId8"/>
              </a:rPr>
              <a:t>IT Training Consultations</a:t>
            </a:r>
            <a:endParaRPr lang="en-US" sz="2600">
              <a:ea typeface="Calibri" panose="020F0502020204030204"/>
              <a:cs typeface="Calibri" panose="020F0502020204030204"/>
            </a:endParaRPr>
          </a:p>
          <a:p>
            <a:pPr marL="227965" indent="-227965"/>
            <a:endParaRPr lang="en-US" sz="3200">
              <a:ea typeface="Calibri"/>
              <a:cs typeface="Calibri"/>
            </a:endParaRPr>
          </a:p>
          <a:p>
            <a:pPr marL="227965" indent="-227965"/>
            <a:r>
              <a:rPr lang="en-US" sz="3200"/>
              <a:t>Procurement Guidelines for Software and Software as a Service</a:t>
            </a:r>
            <a:endParaRPr lang="en-US" sz="3200">
              <a:ea typeface="Calibri"/>
              <a:cs typeface="Calibri"/>
            </a:endParaRPr>
          </a:p>
          <a:p>
            <a:pPr marL="685165" lvl="1" indent="-227965"/>
            <a:r>
              <a:rPr lang="en-US" sz="2600"/>
              <a:t>Reach out for a consultation</a:t>
            </a:r>
            <a:endParaRPr lang="en-US" sz="2600">
              <a:ea typeface="Calibri"/>
              <a:cs typeface="Calibri"/>
            </a:endParaRPr>
          </a:p>
          <a:p>
            <a:pPr marL="685165" lvl="1" indent="-227965"/>
            <a:r>
              <a:rPr lang="en-US" sz="2600"/>
              <a:t>Send documentation to software-compliance@ysu.edu</a:t>
            </a:r>
            <a:endParaRPr lang="en-US" sz="2600">
              <a:ea typeface="Calibri" panose="020F0502020204030204"/>
              <a:cs typeface="Calibri" panose="020F0502020204030204"/>
            </a:endParaRPr>
          </a:p>
          <a:p>
            <a:pPr marL="456565" lvl="1" indent="0">
              <a:buNone/>
            </a:pPr>
            <a:endParaRPr lang="en-US">
              <a:ea typeface="Calibri" panose="020F0502020204030204"/>
              <a:cs typeface="Calibri" panose="020F0502020204030204"/>
            </a:endParaRPr>
          </a:p>
          <a:p>
            <a:pPr marL="685165" lvl="1" indent="-227965"/>
            <a:endParaRPr lang="en-US">
              <a:ea typeface="Calibri" panose="020F0502020204030204"/>
              <a:cs typeface="Calibri" panose="020F0502020204030204"/>
            </a:endParaRPr>
          </a:p>
        </p:txBody>
      </p:sp>
      <p:pic>
        <p:nvPicPr>
          <p:cNvPr id="4" name="Picture 3" descr="Ally for Blackboard meter for accessibility">
            <a:extLst>
              <a:ext uri="{FF2B5EF4-FFF2-40B4-BE49-F238E27FC236}">
                <a16:creationId xmlns:a16="http://schemas.microsoft.com/office/drawing/2014/main" id="{EF373C4C-21A9-1B6D-7D7C-63C84A3620D0}"/>
              </a:ext>
            </a:extLst>
          </p:cNvPr>
          <p:cNvPicPr>
            <a:picLocks noChangeAspect="1"/>
          </p:cNvPicPr>
          <p:nvPr/>
        </p:nvPicPr>
        <p:blipFill>
          <a:blip r:embed="rId9"/>
          <a:stretch>
            <a:fillRect/>
          </a:stretch>
        </p:blipFill>
        <p:spPr>
          <a:xfrm>
            <a:off x="7872338" y="5181599"/>
            <a:ext cx="4126232" cy="995363"/>
          </a:xfrm>
          <a:prstGeom prst="rect">
            <a:avLst/>
          </a:prstGeom>
        </p:spPr>
      </p:pic>
    </p:spTree>
    <p:extLst>
      <p:ext uri="{BB962C8B-B14F-4D97-AF65-F5344CB8AC3E}">
        <p14:creationId xmlns:p14="http://schemas.microsoft.com/office/powerpoint/2010/main" val="1476226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A559-60FC-10B2-279B-2E8EB8E0A339}"/>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5B87E765-1406-A0AA-1D0A-073A0EA1E3D7}"/>
              </a:ext>
            </a:extLst>
          </p:cNvPr>
          <p:cNvSpPr>
            <a:spLocks noGrp="1"/>
          </p:cNvSpPr>
          <p:nvPr>
            <p:ph idx="1"/>
          </p:nvPr>
        </p:nvSpPr>
        <p:spPr/>
        <p:txBody>
          <a:bodyPr/>
          <a:lstStyle/>
          <a:p>
            <a:pPr marL="0" indent="0">
              <a:buNone/>
            </a:pPr>
            <a:r>
              <a:rPr lang="en-US"/>
              <a:t>Resource Contacts</a:t>
            </a:r>
          </a:p>
          <a:p>
            <a:pPr marL="0" indent="0">
              <a:buNone/>
            </a:pPr>
            <a:endParaRPr lang="en-US"/>
          </a:p>
          <a:p>
            <a:r>
              <a:rPr lang="en-US"/>
              <a:t>Rosalyn Donaldson - </a:t>
            </a:r>
            <a:r>
              <a:rPr lang="en-US" err="1">
                <a:hlinkClick r:id="rId3"/>
              </a:rPr>
              <a:t>rsdonaldson@ysu.edu</a:t>
            </a:r>
            <a:endParaRPr lang="en-US"/>
          </a:p>
          <a:p>
            <a:r>
              <a:rPr lang="en-US"/>
              <a:t>Sharyn Zembower - </a:t>
            </a:r>
            <a:r>
              <a:rPr lang="en-US" err="1">
                <a:hlinkClick r:id="rId4"/>
              </a:rPr>
              <a:t>sszembower@ysu.edu</a:t>
            </a:r>
            <a:endParaRPr lang="en-US"/>
          </a:p>
          <a:p>
            <a:r>
              <a:rPr lang="en-US"/>
              <a:t>Jessica Chill - </a:t>
            </a:r>
            <a:r>
              <a:rPr lang="en-US">
                <a:hlinkClick r:id="rId5"/>
              </a:rPr>
              <a:t>jrchill@ysu.edu</a:t>
            </a:r>
            <a:endParaRPr lang="en-US"/>
          </a:p>
          <a:p>
            <a:pPr marL="0" indent="0">
              <a:buNone/>
            </a:pPr>
            <a:endParaRPr lang="en-US"/>
          </a:p>
          <a:p>
            <a:r>
              <a:rPr lang="en-US">
                <a:hlinkClick r:id="rId6"/>
              </a:rPr>
              <a:t>Digital Accessibility Website</a:t>
            </a:r>
            <a:endParaRPr lang="en-US"/>
          </a:p>
        </p:txBody>
      </p:sp>
    </p:spTree>
    <p:extLst>
      <p:ext uri="{BB962C8B-B14F-4D97-AF65-F5344CB8AC3E}">
        <p14:creationId xmlns:p14="http://schemas.microsoft.com/office/powerpoint/2010/main" val="389553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5B1F-6DB3-249E-6586-FA0851FB1227}"/>
              </a:ext>
            </a:extLst>
          </p:cNvPr>
          <p:cNvSpPr>
            <a:spLocks noGrp="1"/>
          </p:cNvSpPr>
          <p:nvPr>
            <p:ph type="title"/>
          </p:nvPr>
        </p:nvSpPr>
        <p:spPr/>
        <p:txBody>
          <a:bodyPr/>
          <a:lstStyle/>
          <a:p>
            <a:r>
              <a:rPr lang="en-US"/>
              <a:t>What is Digital Accessibility</a:t>
            </a:r>
          </a:p>
        </p:txBody>
      </p:sp>
      <p:sp>
        <p:nvSpPr>
          <p:cNvPr id="3" name="Content Placeholder 2">
            <a:extLst>
              <a:ext uri="{FF2B5EF4-FFF2-40B4-BE49-F238E27FC236}">
                <a16:creationId xmlns:a16="http://schemas.microsoft.com/office/drawing/2014/main" id="{6239E5D7-3F84-7610-9865-ECF0DE4DAD1F}"/>
              </a:ext>
            </a:extLst>
          </p:cNvPr>
          <p:cNvSpPr>
            <a:spLocks noGrp="1"/>
          </p:cNvSpPr>
          <p:nvPr>
            <p:ph idx="1"/>
          </p:nvPr>
        </p:nvSpPr>
        <p:spPr>
          <a:xfrm>
            <a:off x="838200" y="1528175"/>
            <a:ext cx="11074051" cy="4648788"/>
          </a:xfrm>
        </p:spPr>
        <p:txBody>
          <a:bodyPr vert="horz" lIns="91440" tIns="45720" rIns="91440" bIns="45720" rtlCol="0" anchor="t">
            <a:normAutofit fontScale="92500" lnSpcReduction="10000"/>
          </a:bodyPr>
          <a:lstStyle/>
          <a:p>
            <a:pPr marL="0" indent="0">
              <a:buNone/>
            </a:pPr>
            <a:r>
              <a:rPr lang="en-US" sz="3200"/>
              <a:t>Digital accessibility means that all people, including, individuals with disabilities, can perceive, understand, navigate, and interact with digital content. </a:t>
            </a:r>
          </a:p>
          <a:p>
            <a:pPr marL="0" indent="0">
              <a:buNone/>
            </a:pPr>
            <a:endParaRPr lang="en-US" sz="3200"/>
          </a:p>
          <a:p>
            <a:pPr marL="0" indent="0">
              <a:buNone/>
            </a:pPr>
            <a:r>
              <a:rPr lang="en-US" sz="3200" b="1"/>
              <a:t>In the classroom, this includes:</a:t>
            </a:r>
            <a:endParaRPr lang="en-US" sz="3200" b="1">
              <a:ea typeface="Calibri"/>
              <a:cs typeface="Calibri"/>
            </a:endParaRPr>
          </a:p>
          <a:p>
            <a:pPr marL="227965" indent="-227965"/>
            <a:r>
              <a:rPr lang="en-US" sz="3200"/>
              <a:t>PowerPoint and other slide decks</a:t>
            </a:r>
            <a:endParaRPr lang="en-US" sz="3200">
              <a:ea typeface="Calibri" panose="020F0502020204030204"/>
              <a:cs typeface="Calibri" panose="020F0502020204030204"/>
            </a:endParaRPr>
          </a:p>
          <a:p>
            <a:pPr marL="227965" indent="-227965"/>
            <a:r>
              <a:rPr lang="en-US" sz="3200"/>
              <a:t>All software (free and purchased)</a:t>
            </a:r>
            <a:endParaRPr lang="en-US" sz="3200">
              <a:ea typeface="Calibri" panose="020F0502020204030204"/>
              <a:cs typeface="Calibri" panose="020F0502020204030204"/>
            </a:endParaRPr>
          </a:p>
          <a:p>
            <a:pPr marL="227965" indent="-227965"/>
            <a:r>
              <a:rPr lang="en-US" sz="3200"/>
              <a:t>Word and PDF documents</a:t>
            </a:r>
            <a:br>
              <a:rPr lang="en-US" sz="3200"/>
            </a:br>
            <a:r>
              <a:rPr lang="en-US" sz="3200"/>
              <a:t>LMS Content (Blackboard and Third-Party Publishers)</a:t>
            </a:r>
            <a:endParaRPr lang="en-US" sz="3200">
              <a:ea typeface="Calibri" panose="020F0502020204030204"/>
              <a:cs typeface="Calibri" panose="020F0502020204030204"/>
            </a:endParaRPr>
          </a:p>
          <a:p>
            <a:pPr marL="227965" indent="-227965"/>
            <a:r>
              <a:rPr lang="en-US" sz="3200"/>
              <a:t>Videos and Audio used in the course</a:t>
            </a:r>
            <a:endParaRPr lang="en-US" sz="3200">
              <a:ea typeface="Calibri" panose="020F0502020204030204"/>
              <a:cs typeface="Calibri" panose="020F0502020204030204"/>
            </a:endParaRPr>
          </a:p>
        </p:txBody>
      </p:sp>
    </p:spTree>
    <p:extLst>
      <p:ext uri="{BB962C8B-B14F-4D97-AF65-F5344CB8AC3E}">
        <p14:creationId xmlns:p14="http://schemas.microsoft.com/office/powerpoint/2010/main" val="250738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3288-4FDA-118B-7EA7-28DF7E104986}"/>
              </a:ext>
            </a:extLst>
          </p:cNvPr>
          <p:cNvSpPr>
            <a:spLocks noGrp="1"/>
          </p:cNvSpPr>
          <p:nvPr>
            <p:ph type="title"/>
          </p:nvPr>
        </p:nvSpPr>
        <p:spPr/>
        <p:txBody>
          <a:bodyPr/>
          <a:lstStyle/>
          <a:p>
            <a:r>
              <a:rPr lang="en-US"/>
              <a:t>What is Digital Accessibility Cont.</a:t>
            </a:r>
          </a:p>
        </p:txBody>
      </p:sp>
      <p:sp>
        <p:nvSpPr>
          <p:cNvPr id="3" name="Content Placeholder 2">
            <a:extLst>
              <a:ext uri="{FF2B5EF4-FFF2-40B4-BE49-F238E27FC236}">
                <a16:creationId xmlns:a16="http://schemas.microsoft.com/office/drawing/2014/main" id="{BCA3F30F-10E2-FBCA-F4A9-8FEC5C758B3B}"/>
              </a:ext>
            </a:extLst>
          </p:cNvPr>
          <p:cNvSpPr>
            <a:spLocks noGrp="1"/>
          </p:cNvSpPr>
          <p:nvPr>
            <p:ph idx="1"/>
          </p:nvPr>
        </p:nvSpPr>
        <p:spPr/>
        <p:txBody>
          <a:bodyPr/>
          <a:lstStyle/>
          <a:p>
            <a:pPr marL="0" indent="0">
              <a:buNone/>
            </a:pPr>
            <a:r>
              <a:rPr lang="en-US" b="1"/>
              <a:t>Accessibility supports students who use:</a:t>
            </a:r>
          </a:p>
          <a:p>
            <a:r>
              <a:rPr lang="en-US"/>
              <a:t>Screen readers</a:t>
            </a:r>
          </a:p>
          <a:p>
            <a:r>
              <a:rPr lang="en-US"/>
              <a:t>Keyboard navigation</a:t>
            </a:r>
          </a:p>
          <a:p>
            <a:r>
              <a:rPr lang="en-US"/>
              <a:t>Captions and transcripts</a:t>
            </a:r>
          </a:p>
          <a:p>
            <a:r>
              <a:rPr lang="en-US"/>
              <a:t>Magnification or contrast tools</a:t>
            </a:r>
          </a:p>
        </p:txBody>
      </p:sp>
    </p:spTree>
    <p:extLst>
      <p:ext uri="{BB962C8B-B14F-4D97-AF65-F5344CB8AC3E}">
        <p14:creationId xmlns:p14="http://schemas.microsoft.com/office/powerpoint/2010/main" val="354985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D3C1-E136-DA3F-86E4-BAEA8E30D402}"/>
              </a:ext>
            </a:extLst>
          </p:cNvPr>
          <p:cNvSpPr>
            <a:spLocks noGrp="1"/>
          </p:cNvSpPr>
          <p:nvPr>
            <p:ph type="title"/>
          </p:nvPr>
        </p:nvSpPr>
        <p:spPr/>
        <p:txBody>
          <a:bodyPr/>
          <a:lstStyle/>
          <a:p>
            <a:r>
              <a:rPr lang="en-US"/>
              <a:t>Why It Matters in the Classroom</a:t>
            </a:r>
          </a:p>
        </p:txBody>
      </p:sp>
      <p:sp>
        <p:nvSpPr>
          <p:cNvPr id="3" name="Content Placeholder 2">
            <a:extLst>
              <a:ext uri="{FF2B5EF4-FFF2-40B4-BE49-F238E27FC236}">
                <a16:creationId xmlns:a16="http://schemas.microsoft.com/office/drawing/2014/main" id="{86CCC828-8856-2465-C879-7F257BD09B01}"/>
              </a:ext>
            </a:extLst>
          </p:cNvPr>
          <p:cNvSpPr>
            <a:spLocks noGrp="1"/>
          </p:cNvSpPr>
          <p:nvPr>
            <p:ph idx="1"/>
          </p:nvPr>
        </p:nvSpPr>
        <p:spPr/>
        <p:txBody>
          <a:bodyPr vert="horz" lIns="91440" tIns="45720" rIns="91440" bIns="45720" rtlCol="0" anchor="t">
            <a:normAutofit/>
          </a:bodyPr>
          <a:lstStyle/>
          <a:p>
            <a:pPr marL="227965" indent="-227965"/>
            <a:r>
              <a:rPr lang="en-US" b="1"/>
              <a:t>Accessible  material in the classroom is required but more importantly it:</a:t>
            </a:r>
            <a:endParaRPr lang="en-US"/>
          </a:p>
          <a:p>
            <a:pPr marL="685165" lvl="1" indent="-227965"/>
            <a:r>
              <a:rPr lang="en-US" sz="2800"/>
              <a:t>Removes barriers to learning for anyone</a:t>
            </a:r>
            <a:endParaRPr lang="en-US" sz="2800">
              <a:ea typeface="Calibri"/>
              <a:cs typeface="Calibri"/>
            </a:endParaRPr>
          </a:p>
          <a:p>
            <a:pPr marL="685165" lvl="1" indent="-227965"/>
            <a:r>
              <a:rPr lang="en-US" sz="2800"/>
              <a:t>Supports non-native English speakers</a:t>
            </a:r>
            <a:endParaRPr lang="en-US" sz="2800">
              <a:ea typeface="Calibri"/>
              <a:cs typeface="Calibri"/>
            </a:endParaRPr>
          </a:p>
          <a:p>
            <a:pPr marL="685165" lvl="1" indent="-227965"/>
            <a:r>
              <a:rPr lang="en-US" sz="2800"/>
              <a:t>Improves mobile and remote access</a:t>
            </a:r>
          </a:p>
          <a:p>
            <a:pPr marL="685165" lvl="1" indent="-227965"/>
            <a:r>
              <a:rPr lang="en-US" sz="2800"/>
              <a:t>Creates a culture of inclusivity</a:t>
            </a:r>
          </a:p>
          <a:p>
            <a:pPr marL="685165" lvl="1" indent="-227965"/>
            <a:r>
              <a:rPr lang="en-US" sz="2800">
                <a:ea typeface="Calibri"/>
                <a:cs typeface="Calibri"/>
              </a:rPr>
              <a:t>Supports UDL</a:t>
            </a:r>
          </a:p>
          <a:p>
            <a:pPr marL="0" indent="0">
              <a:buNone/>
            </a:pPr>
            <a:endParaRPr lang="en-US"/>
          </a:p>
        </p:txBody>
      </p:sp>
    </p:spTree>
    <p:extLst>
      <p:ext uri="{BB962C8B-B14F-4D97-AF65-F5344CB8AC3E}">
        <p14:creationId xmlns:p14="http://schemas.microsoft.com/office/powerpoint/2010/main" val="159048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0D58-C976-6356-C8C1-1AC88E0CBC55}"/>
              </a:ext>
            </a:extLst>
          </p:cNvPr>
          <p:cNvSpPr>
            <a:spLocks noGrp="1"/>
          </p:cNvSpPr>
          <p:nvPr>
            <p:ph type="title"/>
          </p:nvPr>
        </p:nvSpPr>
        <p:spPr/>
        <p:txBody>
          <a:bodyPr/>
          <a:lstStyle/>
          <a:p>
            <a:r>
              <a:rPr lang="en-US"/>
              <a:t>What Has Changed</a:t>
            </a:r>
          </a:p>
        </p:txBody>
      </p:sp>
      <p:sp>
        <p:nvSpPr>
          <p:cNvPr id="3" name="Content Placeholder 2">
            <a:extLst>
              <a:ext uri="{FF2B5EF4-FFF2-40B4-BE49-F238E27FC236}">
                <a16:creationId xmlns:a16="http://schemas.microsoft.com/office/drawing/2014/main" id="{0B2D6226-5D3F-58A6-F0E1-FE99DA20DC59}"/>
              </a:ext>
            </a:extLst>
          </p:cNvPr>
          <p:cNvSpPr>
            <a:spLocks noGrp="1"/>
          </p:cNvSpPr>
          <p:nvPr>
            <p:ph idx="1"/>
          </p:nvPr>
        </p:nvSpPr>
        <p:spPr/>
        <p:txBody>
          <a:bodyPr/>
          <a:lstStyle/>
          <a:p>
            <a:pPr marL="0" indent="0">
              <a:buNone/>
            </a:pPr>
            <a:r>
              <a:rPr lang="en-US"/>
              <a:t>The Department of Justice released the Final Rule in 2024 giving a date of April 24, 2026</a:t>
            </a:r>
            <a:r>
              <a:rPr lang="en-US" baseline="30000"/>
              <a:t>th</a:t>
            </a:r>
            <a:r>
              <a:rPr lang="en-US"/>
              <a:t>  as the enforcement date of the updated federal ADA Title II digital accessibility regulations.</a:t>
            </a:r>
          </a:p>
          <a:p>
            <a:pPr marL="0" indent="0">
              <a:buNone/>
            </a:pPr>
            <a:endParaRPr lang="en-US" sz="2000"/>
          </a:p>
          <a:p>
            <a:pPr marL="0" indent="0">
              <a:buNone/>
            </a:pPr>
            <a:r>
              <a:rPr lang="en-US"/>
              <a:t> Table 1.1 What the Rule Changes for YSU</a:t>
            </a:r>
          </a:p>
          <a:p>
            <a:pPr marL="0" indent="0">
              <a:buNone/>
            </a:pPr>
            <a:endParaRPr lang="en-US"/>
          </a:p>
          <a:p>
            <a:pPr marL="0" indent="0">
              <a:buNone/>
            </a:pPr>
            <a:endParaRPr lang="en-US"/>
          </a:p>
        </p:txBody>
      </p:sp>
      <p:graphicFrame>
        <p:nvGraphicFramePr>
          <p:cNvPr id="6" name="Table 5">
            <a:extLst>
              <a:ext uri="{FF2B5EF4-FFF2-40B4-BE49-F238E27FC236}">
                <a16:creationId xmlns:a16="http://schemas.microsoft.com/office/drawing/2014/main" id="{221E9CE5-5E97-B26F-709F-33083270AD6B}"/>
              </a:ext>
            </a:extLst>
          </p:cNvPr>
          <p:cNvGraphicFramePr>
            <a:graphicFrameLocks noGrp="1"/>
          </p:cNvGraphicFramePr>
          <p:nvPr>
            <p:extLst>
              <p:ext uri="{D42A27DB-BD31-4B8C-83A1-F6EECF244321}">
                <p14:modId xmlns:p14="http://schemas.microsoft.com/office/powerpoint/2010/main" val="3349778610"/>
              </p:ext>
            </p:extLst>
          </p:nvPr>
        </p:nvGraphicFramePr>
        <p:xfrm>
          <a:off x="838199" y="3429000"/>
          <a:ext cx="10515600" cy="2596020"/>
        </p:xfrm>
        <a:graphic>
          <a:graphicData uri="http://schemas.openxmlformats.org/drawingml/2006/table">
            <a:tbl>
              <a:tblPr firstRow="1" firstCol="1" bandRow="1">
                <a:tableStyleId>{7E9639D4-E3E2-4D34-9284-5A2195B3D0D7}</a:tableStyleId>
              </a:tblPr>
              <a:tblGrid>
                <a:gridCol w="5257800">
                  <a:extLst>
                    <a:ext uri="{9D8B030D-6E8A-4147-A177-3AD203B41FA5}">
                      <a16:colId xmlns:a16="http://schemas.microsoft.com/office/drawing/2014/main" val="4259240678"/>
                    </a:ext>
                  </a:extLst>
                </a:gridCol>
                <a:gridCol w="5257800">
                  <a:extLst>
                    <a:ext uri="{9D8B030D-6E8A-4147-A177-3AD203B41FA5}">
                      <a16:colId xmlns:a16="http://schemas.microsoft.com/office/drawing/2014/main" val="3950333303"/>
                    </a:ext>
                  </a:extLst>
                </a:gridCol>
              </a:tblGrid>
              <a:tr h="519204">
                <a:tc>
                  <a:txBody>
                    <a:bodyPr/>
                    <a:lstStyle/>
                    <a:p>
                      <a:pPr marL="0" marR="0" algn="ctr">
                        <a:lnSpc>
                          <a:spcPct val="115000"/>
                        </a:lnSpc>
                        <a:spcAft>
                          <a:spcPts val="800"/>
                        </a:spcAft>
                        <a:buNone/>
                      </a:pPr>
                      <a:r>
                        <a:rPr lang="en-US" sz="2400" kern="0">
                          <a:effectLst/>
                        </a:rPr>
                        <a:t>Before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2400" kern="0">
                          <a:effectLst/>
                        </a:rPr>
                        <a:t>After</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824783"/>
                  </a:ext>
                </a:extLst>
              </a:tr>
              <a:tr h="519204">
                <a:tc>
                  <a:txBody>
                    <a:bodyPr/>
                    <a:lstStyle/>
                    <a:p>
                      <a:pPr marL="0" marR="0">
                        <a:lnSpc>
                          <a:spcPct val="115000"/>
                        </a:lnSpc>
                        <a:spcAft>
                          <a:spcPts val="800"/>
                        </a:spcAft>
                        <a:buNone/>
                      </a:pPr>
                      <a:r>
                        <a:rPr lang="en-US" sz="2400" kern="0">
                          <a:effectLst/>
                        </a:rPr>
                        <a:t>Accessibility handled case-by-case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Aft>
                          <a:spcPts val="800"/>
                        </a:spcAft>
                        <a:buNone/>
                      </a:pPr>
                      <a:r>
                        <a:rPr lang="en-US" sz="2400" kern="0">
                          <a:effectLst/>
                        </a:rPr>
                        <a:t>Accessibility is a baseline requirement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992560"/>
                  </a:ext>
                </a:extLst>
              </a:tr>
              <a:tr h="519204">
                <a:tc>
                  <a:txBody>
                    <a:bodyPr/>
                    <a:lstStyle/>
                    <a:p>
                      <a:pPr marL="0" marR="0">
                        <a:lnSpc>
                          <a:spcPct val="115000"/>
                        </a:lnSpc>
                        <a:spcAft>
                          <a:spcPts val="800"/>
                        </a:spcAft>
                        <a:buNone/>
                      </a:pPr>
                      <a:r>
                        <a:rPr lang="en-US" sz="2400" kern="0">
                          <a:effectLst/>
                        </a:rPr>
                        <a:t>Reactive accommodations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Aft>
                          <a:spcPts val="800"/>
                        </a:spcAft>
                        <a:buNone/>
                      </a:pPr>
                      <a:r>
                        <a:rPr lang="en-US" sz="2400" kern="0">
                          <a:effectLst/>
                        </a:rPr>
                        <a:t>Proactive compliance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2919546"/>
                  </a:ext>
                </a:extLst>
              </a:tr>
              <a:tr h="519204">
                <a:tc>
                  <a:txBody>
                    <a:bodyPr/>
                    <a:lstStyle/>
                    <a:p>
                      <a:pPr marL="0" marR="0">
                        <a:lnSpc>
                          <a:spcPct val="115000"/>
                        </a:lnSpc>
                        <a:spcAft>
                          <a:spcPts val="800"/>
                        </a:spcAft>
                        <a:buNone/>
                      </a:pPr>
                      <a:r>
                        <a:rPr lang="en-US" sz="2400" kern="0">
                          <a:effectLst/>
                        </a:rPr>
                        <a:t>Vendor responsibility unclear</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Aft>
                          <a:spcPts val="800"/>
                        </a:spcAft>
                        <a:buNone/>
                      </a:pPr>
                      <a:r>
                        <a:rPr lang="en-US" sz="2400" kern="0">
                          <a:effectLst/>
                        </a:rPr>
                        <a:t>Institution is accountable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593199"/>
                  </a:ext>
                </a:extLst>
              </a:tr>
              <a:tr h="519204">
                <a:tc>
                  <a:txBody>
                    <a:bodyPr/>
                    <a:lstStyle/>
                    <a:p>
                      <a:pPr marL="0" marR="0">
                        <a:lnSpc>
                          <a:spcPct val="115000"/>
                        </a:lnSpc>
                        <a:spcAft>
                          <a:spcPts val="800"/>
                        </a:spcAft>
                        <a:buNone/>
                      </a:pPr>
                      <a:r>
                        <a:rPr lang="en-US" sz="2400" kern="0">
                          <a:effectLst/>
                        </a:rPr>
                        <a:t>PDFs/videos often overlooked</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Aft>
                          <a:spcPts val="800"/>
                        </a:spcAft>
                        <a:buNone/>
                      </a:pPr>
                      <a:r>
                        <a:rPr lang="en-US" sz="2400" kern="0">
                          <a:effectLst/>
                        </a:rPr>
                        <a:t>Fully in scope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744354"/>
                  </a:ext>
                </a:extLst>
              </a:tr>
            </a:tbl>
          </a:graphicData>
        </a:graphic>
      </p:graphicFrame>
    </p:spTree>
    <p:extLst>
      <p:ext uri="{BB962C8B-B14F-4D97-AF65-F5344CB8AC3E}">
        <p14:creationId xmlns:p14="http://schemas.microsoft.com/office/powerpoint/2010/main" val="194097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D604-C8BB-BA46-DEEA-25313D286193}"/>
              </a:ext>
            </a:extLst>
          </p:cNvPr>
          <p:cNvSpPr>
            <a:spLocks noGrp="1"/>
          </p:cNvSpPr>
          <p:nvPr>
            <p:ph type="title"/>
          </p:nvPr>
        </p:nvSpPr>
        <p:spPr/>
        <p:txBody>
          <a:bodyPr/>
          <a:lstStyle/>
          <a:p>
            <a:r>
              <a:rPr lang="en-US"/>
              <a:t>What Accessible Means in Practice</a:t>
            </a:r>
          </a:p>
        </p:txBody>
      </p:sp>
      <p:sp>
        <p:nvSpPr>
          <p:cNvPr id="3" name="Content Placeholder 2">
            <a:extLst>
              <a:ext uri="{FF2B5EF4-FFF2-40B4-BE49-F238E27FC236}">
                <a16:creationId xmlns:a16="http://schemas.microsoft.com/office/drawing/2014/main" id="{793BA9BD-BD3D-48AB-80AA-9F57316B8259}"/>
              </a:ext>
            </a:extLst>
          </p:cNvPr>
          <p:cNvSpPr>
            <a:spLocks noGrp="1"/>
          </p:cNvSpPr>
          <p:nvPr>
            <p:ph idx="1"/>
          </p:nvPr>
        </p:nvSpPr>
        <p:spPr/>
        <p:txBody>
          <a:bodyPr vert="horz" lIns="91440" tIns="45720" rIns="91440" bIns="45720" rtlCol="0" anchor="t">
            <a:noAutofit/>
          </a:bodyPr>
          <a:lstStyle/>
          <a:p>
            <a:pPr marL="227965" indent="-227965"/>
            <a:r>
              <a:rPr lang="en-US"/>
              <a:t>Accessibility must become built-in, not reactive in every part of campus</a:t>
            </a:r>
            <a:endParaRPr lang="en-US">
              <a:ea typeface="Calibri"/>
              <a:cs typeface="Calibri"/>
            </a:endParaRPr>
          </a:p>
          <a:p>
            <a:pPr marL="685165" lvl="1" indent="-227965"/>
            <a:r>
              <a:rPr lang="en-US"/>
              <a:t>From the classroom to events</a:t>
            </a:r>
            <a:endParaRPr lang="en-US">
              <a:ea typeface="Calibri" panose="020F0502020204030204"/>
              <a:cs typeface="Calibri" panose="020F0502020204030204"/>
            </a:endParaRPr>
          </a:p>
          <a:p>
            <a:pPr marL="685165" lvl="1" indent="-227965"/>
            <a:r>
              <a:rPr lang="en-US"/>
              <a:t>For students, faculty, staff, and the public</a:t>
            </a:r>
            <a:endParaRPr lang="en-US">
              <a:ea typeface="Calibri" panose="020F0502020204030204"/>
              <a:cs typeface="Calibri" panose="020F0502020204030204"/>
            </a:endParaRPr>
          </a:p>
          <a:p>
            <a:pPr marL="227965" indent="-227965"/>
            <a:r>
              <a:rPr lang="en-US"/>
              <a:t>Software and Digital Content must be:</a:t>
            </a:r>
            <a:endParaRPr lang="en-US">
              <a:ea typeface="Calibri" panose="020F0502020204030204"/>
              <a:cs typeface="Calibri" panose="020F0502020204030204"/>
            </a:endParaRPr>
          </a:p>
          <a:p>
            <a:pPr marL="685165" lvl="1" indent="-227965"/>
            <a:r>
              <a:rPr lang="en-US"/>
              <a:t>Perceivable</a:t>
            </a:r>
            <a:endParaRPr lang="en-US">
              <a:ea typeface="Calibri" panose="020F0502020204030204"/>
              <a:cs typeface="Calibri" panose="020F0502020204030204"/>
            </a:endParaRPr>
          </a:p>
          <a:p>
            <a:pPr marL="685165" lvl="1" indent="-227965"/>
            <a:r>
              <a:rPr lang="en-US"/>
              <a:t>Operable</a:t>
            </a:r>
            <a:endParaRPr lang="en-US">
              <a:ea typeface="Calibri" panose="020F0502020204030204"/>
              <a:cs typeface="Calibri" panose="020F0502020204030204"/>
            </a:endParaRPr>
          </a:p>
          <a:p>
            <a:pPr marL="685165" lvl="1" indent="-227965"/>
            <a:r>
              <a:rPr lang="en-US"/>
              <a:t>Understandable</a:t>
            </a:r>
            <a:endParaRPr lang="en-US">
              <a:ea typeface="Calibri" panose="020F0502020204030204"/>
              <a:cs typeface="Calibri" panose="020F0502020204030204"/>
            </a:endParaRPr>
          </a:p>
          <a:p>
            <a:pPr marL="685165" lvl="1" indent="-227965"/>
            <a:r>
              <a:rPr lang="en-US"/>
              <a:t>Robust</a:t>
            </a:r>
            <a:endParaRPr lang="en-US">
              <a:ea typeface="Calibri" panose="020F0502020204030204"/>
              <a:cs typeface="Calibri" panose="020F0502020204030204"/>
            </a:endParaRPr>
          </a:p>
          <a:p>
            <a:pPr marL="227965" indent="-227965"/>
            <a:r>
              <a:rPr lang="en-US"/>
              <a:t>You don’t have to be an expert – just intentional</a:t>
            </a:r>
            <a:endParaRPr lang="en-US">
              <a:ea typeface="Calibri" panose="020F0502020204030204"/>
              <a:cs typeface="Calibri" panose="020F0502020204030204"/>
            </a:endParaRPr>
          </a:p>
        </p:txBody>
      </p:sp>
    </p:spTree>
    <p:extLst>
      <p:ext uri="{BB962C8B-B14F-4D97-AF65-F5344CB8AC3E}">
        <p14:creationId xmlns:p14="http://schemas.microsoft.com/office/powerpoint/2010/main" val="320322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D5610-B033-45DD-F6EA-BF290211E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DAB66-1331-50E2-C82D-DCCFD57F676E}"/>
              </a:ext>
            </a:extLst>
          </p:cNvPr>
          <p:cNvSpPr>
            <a:spLocks noGrp="1"/>
          </p:cNvSpPr>
          <p:nvPr>
            <p:ph type="title"/>
          </p:nvPr>
        </p:nvSpPr>
        <p:spPr/>
        <p:txBody>
          <a:bodyPr/>
          <a:lstStyle/>
          <a:p>
            <a:r>
              <a:rPr lang="en-US"/>
              <a:t>Working Toward Accessibility</a:t>
            </a:r>
          </a:p>
        </p:txBody>
      </p:sp>
      <p:sp>
        <p:nvSpPr>
          <p:cNvPr id="3" name="Content Placeholder 2">
            <a:extLst>
              <a:ext uri="{FF2B5EF4-FFF2-40B4-BE49-F238E27FC236}">
                <a16:creationId xmlns:a16="http://schemas.microsoft.com/office/drawing/2014/main" id="{FCBB4216-6853-8705-24DA-1ADC9F54B2BB}"/>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a:t>YSU has been intentional in working towards digital accessibility since 2014  and we continue to be intentional in demonstrating progress.</a:t>
            </a:r>
          </a:p>
          <a:p>
            <a:pPr marL="227965" indent="-227965"/>
            <a:r>
              <a:rPr lang="en-US"/>
              <a:t>Digital Accessibility Committee</a:t>
            </a:r>
            <a:endParaRPr lang="en-US">
              <a:ea typeface="Calibri" panose="020F0502020204030204"/>
              <a:cs typeface="Calibri" panose="020F0502020204030204"/>
            </a:endParaRPr>
          </a:p>
          <a:p>
            <a:pPr marL="685165" lvl="1" indent="-227965"/>
            <a:r>
              <a:rPr lang="en-US"/>
              <a:t>Worked on improving our YSU websites</a:t>
            </a:r>
            <a:endParaRPr lang="en-US">
              <a:ea typeface="Calibri" panose="020F0502020204030204"/>
              <a:cs typeface="Calibri" panose="020F0502020204030204"/>
            </a:endParaRPr>
          </a:p>
          <a:p>
            <a:pPr marL="1142365" lvl="2" indent="-227965"/>
            <a:r>
              <a:rPr lang="en-US"/>
              <a:t>95% accessible</a:t>
            </a:r>
            <a:endParaRPr lang="en-US">
              <a:ea typeface="Calibri" panose="020F0502020204030204"/>
              <a:cs typeface="Calibri" panose="020F0502020204030204"/>
            </a:endParaRPr>
          </a:p>
          <a:p>
            <a:pPr marL="685165" lvl="1" indent="-227965"/>
            <a:r>
              <a:rPr lang="en-US"/>
              <a:t>Work has begun with Student Groups</a:t>
            </a:r>
            <a:endParaRPr lang="en-US">
              <a:ea typeface="Calibri" panose="020F0502020204030204"/>
              <a:cs typeface="Calibri" panose="020F0502020204030204"/>
            </a:endParaRPr>
          </a:p>
          <a:p>
            <a:pPr marL="685165" lvl="1" indent="-227965"/>
            <a:r>
              <a:rPr lang="en-US"/>
              <a:t>Communications and Marketing Team Training</a:t>
            </a:r>
            <a:endParaRPr lang="en-US">
              <a:ea typeface="Calibri" panose="020F0502020204030204"/>
              <a:cs typeface="Calibri" panose="020F0502020204030204"/>
            </a:endParaRPr>
          </a:p>
          <a:p>
            <a:pPr marL="685165" lvl="1" indent="-227965"/>
            <a:r>
              <a:rPr lang="en-US"/>
              <a:t>Digital Signage</a:t>
            </a:r>
            <a:endParaRPr lang="en-US">
              <a:ea typeface="Calibri" panose="020F0502020204030204"/>
              <a:cs typeface="Calibri" panose="020F0502020204030204"/>
            </a:endParaRPr>
          </a:p>
          <a:p>
            <a:pPr marL="685165" lvl="1" indent="-227965"/>
            <a:r>
              <a:rPr lang="en-US"/>
              <a:t>CCN</a:t>
            </a:r>
            <a:endParaRPr lang="en-US">
              <a:ea typeface="Calibri" panose="020F0502020204030204"/>
              <a:cs typeface="Calibri" panose="020F0502020204030204"/>
            </a:endParaRPr>
          </a:p>
          <a:p>
            <a:pPr marL="227965" indent="-227965"/>
            <a:r>
              <a:rPr lang="en-US"/>
              <a:t>Training Required</a:t>
            </a:r>
            <a:endParaRPr lang="en-US">
              <a:ea typeface="Calibri" panose="020F0502020204030204"/>
              <a:cs typeface="Calibri" panose="020F0502020204030204"/>
            </a:endParaRPr>
          </a:p>
          <a:p>
            <a:pPr marL="227965" indent="-227965"/>
            <a:r>
              <a:rPr lang="en-US"/>
              <a:t>Remediation </a:t>
            </a:r>
            <a:endParaRPr lang="en-US">
              <a:ea typeface="Calibri" panose="020F0502020204030204"/>
              <a:cs typeface="Calibri" panose="020F0502020204030204"/>
            </a:endParaRPr>
          </a:p>
          <a:p>
            <a:pPr marL="227965" indent="-227965"/>
            <a:r>
              <a:rPr lang="en-US"/>
              <a:t>Procurement Guidelines Update</a:t>
            </a:r>
            <a:endParaRPr lang="en-US">
              <a:ea typeface="Calibri" panose="020F0502020204030204"/>
              <a:cs typeface="Calibri" panose="020F0502020204030204"/>
            </a:endParaRPr>
          </a:p>
          <a:p>
            <a:pPr marL="227965" indent="-227965"/>
            <a:endParaRPr lang="en-US">
              <a:ea typeface="Calibri" panose="020F0502020204030204"/>
              <a:cs typeface="Calibri" panose="020F0502020204030204"/>
            </a:endParaRPr>
          </a:p>
          <a:p>
            <a:pPr marL="227965" indent="-227965"/>
            <a:endParaRPr lang="en-US">
              <a:ea typeface="Calibri" panose="020F0502020204030204"/>
              <a:cs typeface="Calibri" panose="020F0502020204030204"/>
            </a:endParaRP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53357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B3E9-5549-C666-DD2F-F6B24789620D}"/>
              </a:ext>
            </a:extLst>
          </p:cNvPr>
          <p:cNvSpPr>
            <a:spLocks noGrp="1"/>
          </p:cNvSpPr>
          <p:nvPr>
            <p:ph type="title"/>
          </p:nvPr>
        </p:nvSpPr>
        <p:spPr/>
        <p:txBody>
          <a:bodyPr/>
          <a:lstStyle/>
          <a:p>
            <a:r>
              <a:rPr lang="en-US"/>
              <a:t>What Should Colleges and Departments Do</a:t>
            </a:r>
          </a:p>
        </p:txBody>
      </p:sp>
      <p:sp>
        <p:nvSpPr>
          <p:cNvPr id="3" name="Content Placeholder 2">
            <a:extLst>
              <a:ext uri="{FF2B5EF4-FFF2-40B4-BE49-F238E27FC236}">
                <a16:creationId xmlns:a16="http://schemas.microsoft.com/office/drawing/2014/main" id="{5915721D-EC6F-4B5F-86DC-183DD017AD6E}"/>
              </a:ext>
            </a:extLst>
          </p:cNvPr>
          <p:cNvSpPr>
            <a:spLocks noGrp="1"/>
          </p:cNvSpPr>
          <p:nvPr>
            <p:ph idx="1"/>
          </p:nvPr>
        </p:nvSpPr>
        <p:spPr>
          <a:xfrm>
            <a:off x="838201" y="1524000"/>
            <a:ext cx="10515600" cy="4652963"/>
          </a:xfrm>
        </p:spPr>
        <p:txBody>
          <a:bodyPr vert="horz" lIns="91440" tIns="45720" rIns="91440" bIns="45720" rtlCol="0" anchor="t">
            <a:normAutofit fontScale="92500" lnSpcReduction="10000"/>
          </a:bodyPr>
          <a:lstStyle/>
          <a:p>
            <a:pPr marL="227965" indent="-227965"/>
            <a:r>
              <a:rPr lang="en-US"/>
              <a:t>Prioritize accessibility planning into academic year schedules and course development. </a:t>
            </a:r>
          </a:p>
          <a:p>
            <a:pPr marL="685165" lvl="1" indent="-227965"/>
            <a:r>
              <a:rPr lang="en-US"/>
              <a:t>Start small and continue to build</a:t>
            </a:r>
            <a:endParaRPr lang="en-US">
              <a:ea typeface="Calibri"/>
              <a:cs typeface="Calibri"/>
            </a:endParaRPr>
          </a:p>
          <a:p>
            <a:pPr marL="227965" indent="-227965"/>
            <a:r>
              <a:rPr lang="en-US"/>
              <a:t>Encourage Training</a:t>
            </a:r>
            <a:endParaRPr lang="en-US">
              <a:ea typeface="Calibri"/>
              <a:cs typeface="Calibri"/>
            </a:endParaRPr>
          </a:p>
          <a:p>
            <a:pPr marL="685165" lvl="1" indent="-227965"/>
            <a:r>
              <a:rPr lang="en-US"/>
              <a:t>YSU Online and IT Training Services</a:t>
            </a:r>
            <a:endParaRPr lang="en-US">
              <a:ea typeface="Calibri"/>
              <a:cs typeface="Calibri"/>
            </a:endParaRPr>
          </a:p>
          <a:p>
            <a:pPr marL="1142365" lvl="2" indent="-227965"/>
            <a:r>
              <a:rPr lang="en-US"/>
              <a:t>IE BCLASSE scheduling time with IT Training for all Faculty</a:t>
            </a:r>
            <a:endParaRPr lang="en-US">
              <a:ea typeface="Calibri"/>
              <a:cs typeface="Calibri"/>
            </a:endParaRPr>
          </a:p>
          <a:p>
            <a:pPr marL="227965" indent="-227965"/>
            <a:r>
              <a:rPr lang="en-US"/>
              <a:t>Encourage use of standardized tools that are already accessible</a:t>
            </a:r>
            <a:endParaRPr lang="en-US">
              <a:ea typeface="Calibri"/>
              <a:cs typeface="Calibri"/>
            </a:endParaRPr>
          </a:p>
          <a:p>
            <a:pPr marL="685165" lvl="1" indent="-227965"/>
            <a:r>
              <a:rPr lang="en-US"/>
              <a:t>Word documents</a:t>
            </a:r>
            <a:endParaRPr lang="en-US">
              <a:ea typeface="Calibri"/>
              <a:cs typeface="Calibri"/>
            </a:endParaRPr>
          </a:p>
          <a:p>
            <a:pPr marL="685165" lvl="1" indent="-227965"/>
            <a:r>
              <a:rPr lang="en-US"/>
              <a:t>Webex for recording</a:t>
            </a:r>
            <a:endParaRPr lang="en-US">
              <a:ea typeface="Calibri"/>
              <a:cs typeface="Calibri"/>
            </a:endParaRPr>
          </a:p>
          <a:p>
            <a:pPr marL="227965" indent="-227965"/>
            <a:r>
              <a:rPr lang="en-US"/>
              <a:t>Encourage working with IT early when selecting software to use within courses and with students</a:t>
            </a:r>
            <a:endParaRPr lang="en-US">
              <a:ea typeface="Calibri"/>
              <a:cs typeface="Calibri"/>
            </a:endParaRPr>
          </a:p>
          <a:p>
            <a:pPr marL="227965" indent="-227965"/>
            <a:r>
              <a:rPr lang="en-US"/>
              <a:t>Document progress</a:t>
            </a:r>
            <a:endParaRPr lang="en-US">
              <a:ea typeface="Calibri"/>
              <a:cs typeface="Calibri"/>
            </a:endParaRP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8002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9793-CC52-A50C-F7E9-F78CEFCEF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B83D9-AE23-2A99-9B49-DD85C065B8D2}"/>
              </a:ext>
            </a:extLst>
          </p:cNvPr>
          <p:cNvSpPr>
            <a:spLocks noGrp="1"/>
          </p:cNvSpPr>
          <p:nvPr>
            <p:ph type="title"/>
          </p:nvPr>
        </p:nvSpPr>
        <p:spPr>
          <a:xfrm>
            <a:off x="838200" y="98503"/>
            <a:ext cx="10515600" cy="1325563"/>
          </a:xfrm>
        </p:spPr>
        <p:txBody>
          <a:bodyPr/>
          <a:lstStyle/>
          <a:p>
            <a:r>
              <a:rPr lang="en-US"/>
              <a:t>What Can Faculty Do</a:t>
            </a:r>
          </a:p>
        </p:txBody>
      </p:sp>
      <p:sp>
        <p:nvSpPr>
          <p:cNvPr id="3" name="Content Placeholder 2">
            <a:extLst>
              <a:ext uri="{FF2B5EF4-FFF2-40B4-BE49-F238E27FC236}">
                <a16:creationId xmlns:a16="http://schemas.microsoft.com/office/drawing/2014/main" id="{4708560C-AF5F-C0E0-9585-2619468278D3}"/>
              </a:ext>
            </a:extLst>
          </p:cNvPr>
          <p:cNvSpPr>
            <a:spLocks noGrp="1"/>
          </p:cNvSpPr>
          <p:nvPr>
            <p:ph idx="1"/>
          </p:nvPr>
        </p:nvSpPr>
        <p:spPr>
          <a:xfrm>
            <a:off x="838201" y="1424066"/>
            <a:ext cx="10515600" cy="4752897"/>
          </a:xfrm>
        </p:spPr>
        <p:txBody>
          <a:bodyPr vert="horz" lIns="91440" tIns="45720" rIns="91440" bIns="45720" rtlCol="0" anchor="t">
            <a:normAutofit fontScale="92500" lnSpcReduction="10000"/>
          </a:bodyPr>
          <a:lstStyle/>
          <a:p>
            <a:pPr marL="0" indent="0">
              <a:buNone/>
            </a:pPr>
            <a:r>
              <a:rPr lang="en-US" sz="3500"/>
              <a:t>The YSU LMS is 78.8% accessible</a:t>
            </a:r>
          </a:p>
          <a:p>
            <a:pPr marL="0" indent="0">
              <a:buNone/>
            </a:pPr>
            <a:endParaRPr lang="en-US" sz="1200"/>
          </a:p>
          <a:p>
            <a:pPr marL="227965" indent="-227965"/>
            <a:r>
              <a:rPr lang="en-US" sz="2600"/>
              <a:t>Obtain Training (YSU Online or IT Training Services)</a:t>
            </a:r>
            <a:endParaRPr lang="en-US" sz="2600">
              <a:ea typeface="Calibri" panose="020F0502020204030204"/>
              <a:cs typeface="Calibri" panose="020F0502020204030204"/>
            </a:endParaRPr>
          </a:p>
          <a:p>
            <a:pPr marL="227965" indent="-227965"/>
            <a:r>
              <a:rPr lang="en-US" sz="2600"/>
              <a:t>Review your course content</a:t>
            </a:r>
            <a:endParaRPr lang="en-US" sz="2600">
              <a:ea typeface="Calibri" panose="020F0502020204030204"/>
              <a:cs typeface="Calibri" panose="020F0502020204030204"/>
            </a:endParaRPr>
          </a:p>
          <a:p>
            <a:pPr marL="685165" lvl="1" indent="-227965"/>
            <a:r>
              <a:rPr lang="en-US" sz="2600"/>
              <a:t>You do not have to remove content that is not accessible but develop a plan to address it.</a:t>
            </a:r>
            <a:endParaRPr lang="en-US" sz="2600">
              <a:ea typeface="Calibri" panose="020F0502020204030204"/>
              <a:cs typeface="Calibri" panose="020F0502020204030204"/>
            </a:endParaRPr>
          </a:p>
          <a:p>
            <a:pPr marL="685165" lvl="1" indent="-227965"/>
            <a:r>
              <a:rPr lang="en-US" sz="2600"/>
              <a:t>Archived and unused content does not have to remediated</a:t>
            </a:r>
            <a:endParaRPr lang="en-US" sz="2600">
              <a:ea typeface="Calibri" panose="020F0502020204030204"/>
              <a:cs typeface="Calibri" panose="020F0502020204030204"/>
            </a:endParaRPr>
          </a:p>
          <a:p>
            <a:pPr marL="685165" lvl="1" indent="-227965"/>
            <a:r>
              <a:rPr lang="en-US" sz="2600"/>
              <a:t>Use the tools within Blackboard to create accessible content</a:t>
            </a:r>
            <a:endParaRPr lang="en-US" sz="2600">
              <a:ea typeface="Calibri" panose="020F0502020204030204"/>
              <a:cs typeface="Calibri" panose="020F0502020204030204"/>
            </a:endParaRPr>
          </a:p>
          <a:p>
            <a:pPr marL="227965" indent="-227965"/>
            <a:r>
              <a:rPr lang="en-US" sz="2400"/>
              <a:t>When considering integration with a third-party vendor, ask if they meet accessibility compliance with WCAG 2.1 Level AA or higher</a:t>
            </a:r>
            <a:endParaRPr lang="en-US" sz="2400">
              <a:ea typeface="Calibri"/>
              <a:cs typeface="Calibri"/>
            </a:endParaRPr>
          </a:p>
          <a:p>
            <a:pPr marL="227965" indent="-227965"/>
            <a:r>
              <a:rPr lang="en-US" sz="2400"/>
              <a:t>When requiring specific software to be used in the course or research, (purchased or free) ask the vendor for a VPAT (Voluntary Product Accessibility Template), HECVAT (Higher Education Community Vendor Assessment Toolkit,) or an accessibility roadmap</a:t>
            </a:r>
            <a:endParaRPr lang="en-US" sz="2400">
              <a:ea typeface="Calibri"/>
              <a:cs typeface="Calibri"/>
            </a:endParaRP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027391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SU 2025 PPT Wide" id="{BFEDEB9A-3689-EC41-822B-50B2EDEA0B29}" vid="{7170400D-E8A2-0044-8BA9-B5E5A71E3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11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Digital Accessibility </vt:lpstr>
      <vt:lpstr>What is Digital Accessibility</vt:lpstr>
      <vt:lpstr>What is Digital Accessibility Cont.</vt:lpstr>
      <vt:lpstr>Why It Matters in the Classroom</vt:lpstr>
      <vt:lpstr>What Has Changed</vt:lpstr>
      <vt:lpstr>What Accessible Means in Practice</vt:lpstr>
      <vt:lpstr>Working Toward Accessibility</vt:lpstr>
      <vt:lpstr>What Should Colleges and Departments Do</vt:lpstr>
      <vt:lpstr>What Can Faculty Do</vt:lpstr>
      <vt:lpstr>What Can Faculty Do Cont.</vt:lpstr>
      <vt:lpstr>Tools and Support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Macey A Roche</dc:creator>
  <cp:revision>4</cp:revision>
  <dcterms:created xsi:type="dcterms:W3CDTF">2024-03-19T16:20:48Z</dcterms:created>
  <dcterms:modified xsi:type="dcterms:W3CDTF">2026-02-05T14:21:01Z</dcterms:modified>
</cp:coreProperties>
</file>