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6" r:id="rId2"/>
    <p:sldId id="268" r:id="rId3"/>
    <p:sldId id="269" r:id="rId4"/>
    <p:sldId id="271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/>
    <p:restoredTop sz="68493"/>
  </p:normalViewPr>
  <p:slideViewPr>
    <p:cSldViewPr snapToGrid="0">
      <p:cViewPr varScale="1">
        <p:scale>
          <a:sx n="85" d="100"/>
          <a:sy n="85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Morrone" userId="5a2f3edb-2afd-4ac5-af7c-e94c49f61ea8" providerId="ADAL" clId="{5E7639B6-CA60-57FC-B635-13E93F2EC3EF}"/>
    <pc:docChg chg="delSld">
      <pc:chgData name="Ross Morrone" userId="5a2f3edb-2afd-4ac5-af7c-e94c49f61ea8" providerId="ADAL" clId="{5E7639B6-CA60-57FC-B635-13E93F2EC3EF}" dt="2026-02-03T16:16:32.464" v="0" actId="2696"/>
      <pc:docMkLst>
        <pc:docMk/>
      </pc:docMkLst>
      <pc:sldChg chg="del">
        <pc:chgData name="Ross Morrone" userId="5a2f3edb-2afd-4ac5-af7c-e94c49f61ea8" providerId="ADAL" clId="{5E7639B6-CA60-57FC-B635-13E93F2EC3EF}" dt="2026-02-03T16:16:32.464" v="0" actId="2696"/>
        <pc:sldMkLst>
          <pc:docMk/>
          <pc:sldMk cId="2034437761" sldId="258"/>
        </pc:sldMkLst>
      </pc:sldChg>
      <pc:sldChg chg="del">
        <pc:chgData name="Ross Morrone" userId="5a2f3edb-2afd-4ac5-af7c-e94c49f61ea8" providerId="ADAL" clId="{5E7639B6-CA60-57FC-B635-13E93F2EC3EF}" dt="2026-02-03T16:16:32.464" v="0" actId="2696"/>
        <pc:sldMkLst>
          <pc:docMk/>
          <pc:sldMk cId="735018104" sldId="259"/>
        </pc:sldMkLst>
      </pc:sldChg>
      <pc:sldChg chg="del">
        <pc:chgData name="Ross Morrone" userId="5a2f3edb-2afd-4ac5-af7c-e94c49f61ea8" providerId="ADAL" clId="{5E7639B6-CA60-57FC-B635-13E93F2EC3EF}" dt="2026-02-03T16:16:32.464" v="0" actId="2696"/>
        <pc:sldMkLst>
          <pc:docMk/>
          <pc:sldMk cId="129011198" sldId="260"/>
        </pc:sldMkLst>
      </pc:sldChg>
      <pc:sldChg chg="del">
        <pc:chgData name="Ross Morrone" userId="5a2f3edb-2afd-4ac5-af7c-e94c49f61ea8" providerId="ADAL" clId="{5E7639B6-CA60-57FC-B635-13E93F2EC3EF}" dt="2026-02-03T16:16:32.464" v="0" actId="2696"/>
        <pc:sldMkLst>
          <pc:docMk/>
          <pc:sldMk cId="218710643" sldId="261"/>
        </pc:sldMkLst>
      </pc:sldChg>
      <pc:sldChg chg="del">
        <pc:chgData name="Ross Morrone" userId="5a2f3edb-2afd-4ac5-af7c-e94c49f61ea8" providerId="ADAL" clId="{5E7639B6-CA60-57FC-B635-13E93F2EC3EF}" dt="2026-02-03T16:16:32.464" v="0" actId="2696"/>
        <pc:sldMkLst>
          <pc:docMk/>
          <pc:sldMk cId="2882106339" sldId="262"/>
        </pc:sldMkLst>
      </pc:sldChg>
      <pc:sldChg chg="del">
        <pc:chgData name="Ross Morrone" userId="5a2f3edb-2afd-4ac5-af7c-e94c49f61ea8" providerId="ADAL" clId="{5E7639B6-CA60-57FC-B635-13E93F2EC3EF}" dt="2026-02-03T16:16:32.464" v="0" actId="2696"/>
        <pc:sldMkLst>
          <pc:docMk/>
          <pc:sldMk cId="4135927014" sldId="263"/>
        </pc:sldMkLst>
      </pc:sldChg>
      <pc:sldChg chg="del">
        <pc:chgData name="Ross Morrone" userId="5a2f3edb-2afd-4ac5-af7c-e94c49f61ea8" providerId="ADAL" clId="{5E7639B6-CA60-57FC-B635-13E93F2EC3EF}" dt="2026-02-03T16:16:32.464" v="0" actId="2696"/>
        <pc:sldMkLst>
          <pc:docMk/>
          <pc:sldMk cId="625117903" sldId="264"/>
        </pc:sldMkLst>
      </pc:sldChg>
      <pc:sldChg chg="del">
        <pc:chgData name="Ross Morrone" userId="5a2f3edb-2afd-4ac5-af7c-e94c49f61ea8" providerId="ADAL" clId="{5E7639B6-CA60-57FC-B635-13E93F2EC3EF}" dt="2026-02-03T16:16:32.464" v="0" actId="2696"/>
        <pc:sldMkLst>
          <pc:docMk/>
          <pc:sldMk cId="2846904392" sldId="265"/>
        </pc:sldMkLst>
      </pc:sldChg>
      <pc:sldChg chg="del">
        <pc:chgData name="Ross Morrone" userId="5a2f3edb-2afd-4ac5-af7c-e94c49f61ea8" providerId="ADAL" clId="{5E7639B6-CA60-57FC-B635-13E93F2EC3EF}" dt="2026-02-03T16:16:32.464" v="0" actId="2696"/>
        <pc:sldMkLst>
          <pc:docMk/>
          <pc:sldMk cId="2547760134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DBC8D-819C-374D-A230-6E71861CBE46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2FD89-7852-514F-B690-58D232E2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2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665D9-C556-003A-510F-7E5A9FD4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72888B-04AA-7A00-4348-736C58057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1297C8-DD79-52CD-79AA-C22366DCC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FB53E-068D-FAB0-9C2B-0C2B48312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5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1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46514-555E-22D3-C673-E7EEFFEB7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2E7B2-3E71-1A13-3C0B-93A9A3D02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6BC94-A8E9-906A-D922-B1108EAC1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E66CC-0CFC-B8B6-59B9-BA3F25653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4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EE13B-7A44-B832-5386-12F15AAFB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E141B9-324F-FCDE-A796-97A0817A3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687CE-9940-11E7-FB8E-3B62928F7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F1B71-D582-F31D-B945-3D7C1FAFA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2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E70DE-B9E3-EC4B-8A5E-FCEFD38DA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95176A-58DA-0D5A-03F3-952072CF4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DB3BE-409C-D986-184F-F44627412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192E1-C487-1AD7-D0AE-2CD82C6D3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4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D6603-8B9D-615B-4F51-C697C478F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CC3C0-8EBA-F38A-89AE-B49A612C3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645F9E-D6A4-6881-BED7-5B161D8B4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8C1F9-1123-CDA5-1CD9-AA50C3F6B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4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EACB45-44B3-9EE8-9933-062AA8AE53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86E38-3267-A5F8-4F97-7628295F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270" y="1122363"/>
            <a:ext cx="7439130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C1325-8ECE-EC9F-0641-BE3BDF11A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270" y="3602038"/>
            <a:ext cx="7439130" cy="1599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DA76-510C-F563-7F5A-3DFCCAD7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084" y="6356349"/>
            <a:ext cx="2743200" cy="365125"/>
          </a:xfrm>
        </p:spPr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FE92-185F-44F3-EB26-F0A468CD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251" y="635634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C04F7-8410-B79C-FB46-6A71F544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033" y="6356350"/>
            <a:ext cx="2743200" cy="365125"/>
          </a:xfrm>
        </p:spPr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A1400E-BAB7-A437-6A80-AAE224932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C5EC6-B8AA-A3C2-4675-1ADFD319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1E030-023E-6068-16C0-7DA9B7D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93C44-04EA-1854-86AF-B2142610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D7EE0-C9AC-0502-6E26-D1B4061E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6FA46-75D9-84A8-9F89-DA095F150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D865FE-AC0C-9844-9874-0791228EA554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6537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C5D9C79E-117F-1C82-CFFB-6C05ED3DC38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A3C96-1B2D-DC41-B154-E18508371CDC}" type="datetimeFigureOut">
              <a:rPr lang="en-US" smtClean="0"/>
              <a:pPr/>
              <a:t>2/3/26</a:t>
            </a:fld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24C571B-CCE7-0816-DBBD-BF77EFE5123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0AE70C-509F-9043-8DCE-9047827F5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B7CB34-ED5A-5291-7FF2-F5AA5383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53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76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red rectangle with a black background&#10;&#10;AI-generated content may be incorrect.">
            <a:extLst>
              <a:ext uri="{FF2B5EF4-FFF2-40B4-BE49-F238E27FC236}">
                <a16:creationId xmlns:a16="http://schemas.microsoft.com/office/drawing/2014/main" id="{879F3DB6-715A-5D4E-DB74-389D540E75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C5EC6-B8AA-A3C2-4675-1ADFD31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3729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1E030-023E-6068-16C0-7DA9B7D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93C44-04EA-1854-86AF-B2142610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D7EE0-C9AC-0502-6E26-D1B4061E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9DD5EA-EEF9-4FC0-4560-309D33AD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53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58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8B078-3459-6722-15FF-022BD77A46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BC8F9-047D-4541-59EB-952BFBCE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6098-D00C-D75F-FD7E-5A29CD68D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674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4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ones Hall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AC4C-CBD9-1F76-7391-1EF61BFF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7EB8-4985-346F-052B-65783A9B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92DD7-2CC4-2745-6C4C-70A5FC09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C74BE-1C9F-9363-69BE-380D00AA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D2C61-F1FA-20AE-3A7E-00638BC7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7EEC8-E8EE-5262-54EE-D5F7814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E5477-B95F-AD31-0FEA-7AAE92DCB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F9D24D-183A-8E77-5F9A-975D9D053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Jones Hall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AC4C-CBD9-1F76-7391-1EF61BFF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7EB8-4985-346F-052B-65783A9B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92DD7-2CC4-2745-6C4C-70A5FC09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C74BE-1C9F-9363-69BE-380D00AA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D2C61-F1FA-20AE-3A7E-00638BC7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7EEC8-E8EE-5262-54EE-D5F7814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S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81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YS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45A9-B1E6-3FE6-4871-788EB924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D94C5-796B-A2A3-BED6-2E360ABE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542-9E9A-9336-27BB-3092F946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3C34C-0300-F366-1D7A-227F1602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CE4B6-0A94-801F-5019-4E139DE8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2EE772-B36E-2E75-70F6-4E4D73C40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D3B00-B585-FBB5-669F-1C5759C0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1D582-131E-F6E2-878A-E4C115749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9FB7-88B0-8762-3944-F55980B68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16A3C96-1B2D-DC41-B154-E18508371CDC}" type="datetimeFigureOut">
              <a:rPr lang="en-US" smtClean="0"/>
              <a:pPr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8A94-84ED-BBD4-BC0E-677D6EC73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892EF-73F8-CBB1-F913-A7AC37B6B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20AE70C-509F-9043-8DCE-9047827F5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2" r:id="rId5"/>
    <p:sldLayoutId id="2147483654" r:id="rId6"/>
    <p:sldLayoutId id="214748365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Baskerville SemiBold" panose="02020502070401020303" pitchFamily="18" charset="0"/>
          <a:ea typeface="Baskerville SemiBold" panose="02020502070401020303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4DAF5-3BA9-713A-BA4D-FB2365C7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E72BF011-DA95-BD1B-BA3A-A3DF1CE87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485" y="5433719"/>
            <a:ext cx="2932165" cy="113967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BC226EB-3B2E-EB11-AE81-44F198A8A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852340"/>
            <a:ext cx="8267700" cy="1153319"/>
          </a:xfrm>
        </p:spPr>
        <p:txBody>
          <a:bodyPr>
            <a:normAutofit/>
          </a:bodyPr>
          <a:lstStyle/>
          <a:p>
            <a:r>
              <a:rPr lang="en-US" sz="5500" dirty="0"/>
              <a:t>SYLLABUS PROGRESS</a:t>
            </a:r>
          </a:p>
        </p:txBody>
      </p:sp>
    </p:spTree>
    <p:extLst>
      <p:ext uri="{BB962C8B-B14F-4D97-AF65-F5344CB8AC3E}">
        <p14:creationId xmlns:p14="http://schemas.microsoft.com/office/powerpoint/2010/main" val="274093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47ED-7272-12D1-12EC-F937092C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4B08-C421-4745-880D-1C080D061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3500" b="1" i="1" dirty="0"/>
              <a:t>Spring 2026</a:t>
            </a:r>
            <a:r>
              <a:rPr lang="en-US" sz="3500" b="1" dirty="0"/>
              <a:t>​</a:t>
            </a:r>
          </a:p>
          <a:p>
            <a:pPr fontAlgn="base"/>
            <a:r>
              <a:rPr lang="en-US" sz="3500" dirty="0"/>
              <a:t>For Spring 2, continue using the YSU Common Syllabus Template ​</a:t>
            </a:r>
          </a:p>
          <a:p>
            <a:pPr fontAlgn="base"/>
            <a:r>
              <a:rPr lang="en-US" sz="3500" dirty="0"/>
              <a:t>OAA Implementation with Course Leaf SYL project team/vendor​</a:t>
            </a:r>
          </a:p>
          <a:p>
            <a:pPr fontAlgn="base"/>
            <a:r>
              <a:rPr lang="en-US" sz="3500" dirty="0"/>
              <a:t>Faculty Training for SYL will occur</a:t>
            </a:r>
            <a:br>
              <a:rPr lang="en-US" sz="3500" dirty="0"/>
            </a:br>
            <a:r>
              <a:rPr lang="en-US" sz="3500" dirty="0"/>
              <a:t>March → August to ensure readiness for Fall 2026.​</a:t>
            </a:r>
          </a:p>
          <a:p>
            <a:pPr marL="0" indent="0">
              <a:buNone/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74123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30C98-2B6D-69A0-1482-644959786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3DC5-40B4-B904-EE02-A743BEB9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25CB-8093-DF74-213A-87B248DBD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48700" cy="435133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3500" b="1" i="1" dirty="0"/>
              <a:t>Summer/Fall 2026</a:t>
            </a:r>
            <a:r>
              <a:rPr lang="en-US" sz="3500" dirty="0"/>
              <a:t>​</a:t>
            </a:r>
          </a:p>
          <a:p>
            <a:pPr fontAlgn="base"/>
            <a:r>
              <a:rPr lang="en-US" sz="3500" dirty="0"/>
              <a:t>Summer Soft Launch of Course Leaf SYL ​​</a:t>
            </a:r>
          </a:p>
          <a:p>
            <a:pPr fontAlgn="base"/>
            <a:r>
              <a:rPr lang="en-US" sz="3500" dirty="0"/>
              <a:t>Faculty encouraged to use SYL system for classes being taught during Summer 2026.​</a:t>
            </a:r>
          </a:p>
          <a:p>
            <a:pPr fontAlgn="base"/>
            <a:r>
              <a:rPr lang="en-US" sz="3500" dirty="0"/>
              <a:t>Fall 2026, Syllabi are due in SYL ( 5 days prior to the start of the semester) which is August 17th. ​</a:t>
            </a:r>
          </a:p>
        </p:txBody>
      </p:sp>
    </p:spTree>
    <p:extLst>
      <p:ext uri="{BB962C8B-B14F-4D97-AF65-F5344CB8AC3E}">
        <p14:creationId xmlns:p14="http://schemas.microsoft.com/office/powerpoint/2010/main" val="227824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6E14B-67B5-4584-91FB-2FBFD1C64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3A13-14B6-CA81-E853-5D33F886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36B3-4FE6-E7D2-E8A3-3353C393D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10600" cy="4351338"/>
          </a:xfrm>
        </p:spPr>
        <p:txBody>
          <a:bodyPr>
            <a:noAutofit/>
          </a:bodyPr>
          <a:lstStyle/>
          <a:p>
            <a:pPr fontAlgn="base"/>
            <a:r>
              <a:rPr lang="en-US" sz="3400" dirty="0"/>
              <a:t>Policy and Tentative Framework​</a:t>
            </a:r>
          </a:p>
          <a:p>
            <a:pPr fontAlgn="base"/>
            <a:r>
              <a:rPr lang="en-US" sz="3400" dirty="0"/>
              <a:t>Focus on self-reflection and continuous improvement​</a:t>
            </a:r>
          </a:p>
          <a:p>
            <a:pPr fontAlgn="base"/>
            <a:r>
              <a:rPr lang="en-US" sz="3400" dirty="0"/>
              <a:t>Expectation of good-faith participation​</a:t>
            </a:r>
          </a:p>
          <a:p>
            <a:pPr fontAlgn="base"/>
            <a:r>
              <a:rPr lang="en-US" sz="3400" dirty="0"/>
              <a:t>Faculty feedback on the draft process will be solicited​</a:t>
            </a:r>
          </a:p>
          <a:p>
            <a:pPr fontAlgn="base"/>
            <a:r>
              <a:rPr lang="en-US" sz="3400" dirty="0"/>
              <a:t>The process will be finalized by the end of the Spring semester​</a:t>
            </a:r>
          </a:p>
        </p:txBody>
      </p:sp>
    </p:spTree>
    <p:extLst>
      <p:ext uri="{BB962C8B-B14F-4D97-AF65-F5344CB8AC3E}">
        <p14:creationId xmlns:p14="http://schemas.microsoft.com/office/powerpoint/2010/main" val="27796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A1FEB-593F-8A08-C53E-D2F6052F6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3BA5-DFBA-29AD-B867-F85298D7F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5"/>
            <a:ext cx="653729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FACULTY ANNUAL PERFORMANCE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17D42-9A71-E61F-265E-7324DD67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675"/>
            <a:ext cx="8610600" cy="4351338"/>
          </a:xfrm>
        </p:spPr>
        <p:txBody>
          <a:bodyPr>
            <a:noAutofit/>
          </a:bodyPr>
          <a:lstStyle/>
          <a:p>
            <a:pPr fontAlgn="base"/>
            <a:r>
              <a:rPr lang="en-US" sz="3400" dirty="0"/>
              <a:t>College-level rubrics are due February 9th and they will inform the new Annual Review process ​</a:t>
            </a:r>
          </a:p>
          <a:p>
            <a:pPr fontAlgn="base"/>
            <a:r>
              <a:rPr lang="en-US" sz="3400" dirty="0"/>
              <a:t>The Watermark process will be adjusted to align with the recently approved policy and process​</a:t>
            </a:r>
          </a:p>
          <a:p>
            <a:pPr fontAlgn="base"/>
            <a:r>
              <a:rPr lang="en-US" sz="3400" dirty="0"/>
              <a:t>Annual evaluations will be due May 20, beginning in 2027</a:t>
            </a:r>
          </a:p>
        </p:txBody>
      </p:sp>
    </p:spTree>
    <p:extLst>
      <p:ext uri="{BB962C8B-B14F-4D97-AF65-F5344CB8AC3E}">
        <p14:creationId xmlns:p14="http://schemas.microsoft.com/office/powerpoint/2010/main" val="305151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ABABA-64F2-D1EB-294A-061F1EB2A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CD54-5A60-BD18-27E9-2C7F4936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TENURE GUIDELINES:</a:t>
            </a:r>
            <a:r>
              <a:rPr lang="en-US" sz="4000" dirty="0"/>
              <a:t>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8EA1-1D9C-4018-9CB1-3DE34CD2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175"/>
            <a:ext cx="8610600" cy="4351338"/>
          </a:xfrm>
        </p:spPr>
        <p:txBody>
          <a:bodyPr>
            <a:noAutofit/>
          </a:bodyPr>
          <a:lstStyle/>
          <a:p>
            <a:pPr fontAlgn="base"/>
            <a:r>
              <a:rPr lang="en-US" dirty="0"/>
              <a:t>The Provost is currently finalizing the rubric​</a:t>
            </a:r>
          </a:p>
          <a:p>
            <a:pPr fontAlgn="base"/>
            <a:r>
              <a:rPr lang="en-US" dirty="0"/>
              <a:t>The rubric will be available in advance of the April 2026 Tenure and Promotion Workshop</a:t>
            </a:r>
          </a:p>
        </p:txBody>
      </p:sp>
    </p:spTree>
    <p:extLst>
      <p:ext uri="{BB962C8B-B14F-4D97-AF65-F5344CB8AC3E}">
        <p14:creationId xmlns:p14="http://schemas.microsoft.com/office/powerpoint/2010/main" val="75195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A PowerPoint Template" id="{96ECC08B-7E92-6E40-8257-23BEC0FE22AD}" vid="{66F81BC2-6376-0644-8A11-AC14F8082C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209</Words>
  <Application>Microsoft Macintosh PowerPoint</Application>
  <PresentationFormat>Widescreen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Avenir</vt:lpstr>
      <vt:lpstr>Baskerville SemiBold</vt:lpstr>
      <vt:lpstr>Calibri</vt:lpstr>
      <vt:lpstr>Office Theme</vt:lpstr>
      <vt:lpstr>SYLLABUS PROGRESS</vt:lpstr>
      <vt:lpstr>SYLLABUS PROGRESS</vt:lpstr>
      <vt:lpstr>SYLLABUS PROGRESS</vt:lpstr>
      <vt:lpstr>PEER EVALUATION</vt:lpstr>
      <vt:lpstr>FACULTY ANNUAL PERFORMANCE EVALUATIONS</vt:lpstr>
      <vt:lpstr>TENURE GUIDELINES: IMPLEMENTATION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Ross Morrone</dc:creator>
  <cp:lastModifiedBy>Ross Morrone</cp:lastModifiedBy>
  <cp:revision>8</cp:revision>
  <cp:lastPrinted>2024-08-19T18:25:16Z</cp:lastPrinted>
  <dcterms:created xsi:type="dcterms:W3CDTF">2025-08-13T13:02:42Z</dcterms:created>
  <dcterms:modified xsi:type="dcterms:W3CDTF">2026-02-03T16:16:42Z</dcterms:modified>
</cp:coreProperties>
</file>