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g"/>
  <Override PartName="/ppt/media/image9.jpg" ContentType="image/jpg"/>
  <Override PartName="/ppt/media/image10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37"/>
    <p:restoredTop sz="68493"/>
  </p:normalViewPr>
  <p:slideViewPr>
    <p:cSldViewPr snapToGrid="0">
      <p:cViewPr varScale="1">
        <p:scale>
          <a:sx n="68" d="100"/>
          <a:sy n="68" d="100"/>
        </p:scale>
        <p:origin x="22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DBC8D-819C-374D-A230-6E71861CBE46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2FD89-7852-514F-B690-58D232E2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2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4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8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2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9B9D2-93D2-C82B-1DC0-60765728A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9FFA75-4A51-53CC-44C4-2037E4F33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90398-F0BB-EBE5-508D-E841FCDA9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D15D8-B907-F9B0-DD69-FE394FA1C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B8ED3-0485-2938-C277-E0FEA788B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CA83F-B325-A33A-C93E-3AD8B7EA3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41718-D370-91CF-1CCD-FE034C7A4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59054-6AC4-1B56-4949-6DFA2C725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4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39B3F-F6C1-A16C-2E27-0EC94D2E5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48AF1-DA64-653F-5D73-7D982B3D5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FBBCFB-430D-ABDE-8150-890F40E3D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6DBF4-CFD1-E899-E156-5D7FA4B6F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2AA4D-D5AC-3997-1B68-8E28BF56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3F08E-0269-34E7-BA35-2E759D9A5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A0E7F-30E4-F90B-4E8A-A56268EA4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CA47C-788A-C157-1B8E-C09D4FB34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5F394-F9B7-03F8-0F52-E67AC27C0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5758C-ECB6-C2F9-CF0F-B867389AD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097BFF-5E20-7C99-AD17-1ADCAA088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8A362-077A-AEE4-305E-9B381A98D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EACB45-44B3-9EE8-9933-062AA8AE53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86E38-3267-A5F8-4F97-7628295F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270" y="1122363"/>
            <a:ext cx="7439130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C1325-8ECE-EC9F-0641-BE3BDF11A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270" y="3602038"/>
            <a:ext cx="7439130" cy="1599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DA76-510C-F563-7F5A-3DFCCAD7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084" y="6356349"/>
            <a:ext cx="2743200" cy="365125"/>
          </a:xfrm>
        </p:spPr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FE92-185F-44F3-EB26-F0A468CD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251" y="635634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C04F7-8410-B79C-FB46-6A71F544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033" y="6356350"/>
            <a:ext cx="2743200" cy="365125"/>
          </a:xfrm>
        </p:spPr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A1400E-BAB7-A437-6A80-AAE224932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C5EC6-B8AA-A3C2-4675-1ADFD319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1E030-023E-6068-16C0-7DA9B7D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93C44-04EA-1854-86AF-B2142610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D7EE0-C9AC-0502-6E26-D1B4061E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6FA46-75D9-84A8-9F89-DA095F150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D865FE-AC0C-9844-9874-0791228EA554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6537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C5D9C79E-117F-1C82-CFFB-6C05ED3DC38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A3C96-1B2D-DC41-B154-E18508371CDC}" type="datetimeFigureOut">
              <a:rPr lang="en-US" smtClean="0"/>
              <a:pPr/>
              <a:t>2/3/26</a:t>
            </a:fld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24C571B-CCE7-0816-DBBD-BF77EFE5123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0AE70C-509F-9043-8DCE-9047827F5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B7CB34-ED5A-5291-7FF2-F5AA5383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53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76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red rectangle with a black background&#10;&#10;AI-generated content may be incorrect.">
            <a:extLst>
              <a:ext uri="{FF2B5EF4-FFF2-40B4-BE49-F238E27FC236}">
                <a16:creationId xmlns:a16="http://schemas.microsoft.com/office/drawing/2014/main" id="{879F3DB6-715A-5D4E-DB74-389D540E75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C5EC6-B8AA-A3C2-4675-1ADFD31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3729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1E030-023E-6068-16C0-7DA9B7D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93C44-04EA-1854-86AF-B2142610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D7EE0-C9AC-0502-6E26-D1B4061E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9DD5EA-EEF9-4FC0-4560-309D33AD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53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58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8B078-3459-6722-15FF-022BD77A46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BC8F9-047D-4541-59EB-952BFBCE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6098-D00C-D75F-FD7E-5A29CD68D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674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4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ones Hall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AC4C-CBD9-1F76-7391-1EF61BFF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7EB8-4985-346F-052B-65783A9B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92DD7-2CC4-2745-6C4C-70A5FC09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C74BE-1C9F-9363-69BE-380D00AA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D2C61-F1FA-20AE-3A7E-00638BC7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7EEC8-E8EE-5262-54EE-D5F7814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E5477-B95F-AD31-0FEA-7AAE92DCB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F9D24D-183A-8E77-5F9A-975D9D053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Jones Hall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AC4C-CBD9-1F76-7391-1EF61BFF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7EB8-4985-346F-052B-65783A9B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92DD7-2CC4-2745-6C4C-70A5FC09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C74BE-1C9F-9363-69BE-380D00AA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D2C61-F1FA-20AE-3A7E-00638BC7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7EEC8-E8EE-5262-54EE-D5F7814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S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81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YS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45A9-B1E6-3FE6-4871-788EB924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D94C5-796B-A2A3-BED6-2E360ABE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542-9E9A-9336-27BB-3092F946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3C34C-0300-F366-1D7A-227F1602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CE4B6-0A94-801F-5019-4E139DE8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2EE772-B36E-2E75-70F6-4E4D73C40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D3B00-B585-FBB5-669F-1C5759C0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1D582-131E-F6E2-878A-E4C115749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9FB7-88B0-8762-3944-F55980B68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16A3C96-1B2D-DC41-B154-E18508371CDC}" type="datetimeFigureOut">
              <a:rPr lang="en-US" smtClean="0"/>
              <a:pPr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8A94-84ED-BBD4-BC0E-677D6EC73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892EF-73F8-CBB1-F913-A7AC37B6B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20AE70C-509F-9043-8DCE-9047827F5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2" r:id="rId5"/>
    <p:sldLayoutId id="2147483654" r:id="rId6"/>
    <p:sldLayoutId id="214748365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Baskerville SemiBold" panose="02020502070401020303" pitchFamily="18" charset="0"/>
          <a:ea typeface="Baskerville SemiBold" panose="02020502070401020303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44A1-D9D8-F69A-E440-09F5CE2BE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120" y="1354429"/>
            <a:ext cx="7439130" cy="2306637"/>
          </a:xfrm>
        </p:spPr>
        <p:txBody>
          <a:bodyPr/>
          <a:lstStyle/>
          <a:p>
            <a:r>
              <a:rPr lang="en-US" dirty="0"/>
              <a:t>Division of </a:t>
            </a:r>
            <a:br>
              <a:rPr lang="en-US" dirty="0"/>
            </a:br>
            <a:r>
              <a:rPr lang="en-US" dirty="0"/>
              <a:t>Student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80609-323A-6F04-7FFC-68F0AEA25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120" y="3834104"/>
            <a:ext cx="7439130" cy="159961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sz="16000" dirty="0"/>
              <a:t>Academic Advising: </a:t>
            </a:r>
            <a:br>
              <a:rPr lang="en-US" sz="16000" dirty="0"/>
            </a:br>
            <a:r>
              <a:rPr lang="en-US" sz="16000" dirty="0"/>
              <a:t>From Strategy to Realization</a:t>
            </a:r>
          </a:p>
        </p:txBody>
      </p:sp>
      <p:pic>
        <p:nvPicPr>
          <p:cNvPr id="7" name="Picture 6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9A67D976-63B8-3934-F2BA-4EB01BAA5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485" y="5433719"/>
            <a:ext cx="2932165" cy="11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3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2EC2-5CBD-9406-E521-5105469C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95" y="384175"/>
            <a:ext cx="7162800" cy="1325563"/>
          </a:xfrm>
        </p:spPr>
        <p:txBody>
          <a:bodyPr>
            <a:normAutofit/>
          </a:bodyPr>
          <a:lstStyle/>
          <a:p>
            <a:r>
              <a:rPr lang="en-US" sz="4300" dirty="0"/>
              <a:t>ADVISING COMMUNITY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BAF457-FDB2-E638-8BD6-D4D0C6505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674"/>
            <a:ext cx="392867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COLLEGE:</a:t>
            </a:r>
          </a:p>
          <a:p>
            <a:pPr marL="457200" lvl="1" indent="0">
              <a:buNone/>
            </a:pPr>
            <a:r>
              <a:rPr lang="en-US" sz="3500" b="1" dirty="0"/>
              <a:t>BCLASSE</a:t>
            </a:r>
            <a:r>
              <a:rPr lang="en-US" sz="3500" b="1" dirty="0">
                <a:solidFill>
                  <a:srgbClr val="C12637"/>
                </a:solidFill>
              </a:rPr>
              <a:t>*</a:t>
            </a:r>
          </a:p>
          <a:p>
            <a:pPr marL="457200" lvl="1" indent="0">
              <a:buNone/>
            </a:pPr>
            <a:r>
              <a:rPr lang="en-US" sz="3500" b="1" dirty="0"/>
              <a:t>BCHSS</a:t>
            </a:r>
            <a:r>
              <a:rPr lang="en-US" sz="3500" b="1" dirty="0">
                <a:solidFill>
                  <a:srgbClr val="C12637"/>
                </a:solidFill>
              </a:rPr>
              <a:t>*</a:t>
            </a:r>
          </a:p>
          <a:p>
            <a:pPr marL="457200" lvl="1" indent="0">
              <a:buNone/>
            </a:pPr>
            <a:r>
              <a:rPr lang="en-US" sz="3500" b="1" dirty="0"/>
              <a:t>Cliffe</a:t>
            </a:r>
          </a:p>
          <a:p>
            <a:pPr marL="457200" lvl="1" indent="0">
              <a:buNone/>
            </a:pPr>
            <a:r>
              <a:rPr lang="en-US" sz="3500" b="1" dirty="0"/>
              <a:t>STEM</a:t>
            </a:r>
          </a:p>
          <a:p>
            <a:pPr marL="457200" lvl="1" indent="0">
              <a:buNone/>
            </a:pPr>
            <a:r>
              <a:rPr lang="en-US" sz="3500" b="1" dirty="0"/>
              <a:t>WBCA</a:t>
            </a:r>
          </a:p>
          <a:p>
            <a:pPr marL="0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sz="2500" b="1" dirty="0">
                <a:solidFill>
                  <a:srgbClr val="C12637"/>
                </a:solidFill>
              </a:rPr>
              <a:t>* Faculty Advisors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9D33EE-30B5-C336-E237-4832FDDCB437}"/>
              </a:ext>
            </a:extLst>
          </p:cNvPr>
          <p:cNvSpPr txBox="1">
            <a:spLocks/>
          </p:cNvSpPr>
          <p:nvPr/>
        </p:nvSpPr>
        <p:spPr>
          <a:xfrm>
            <a:off x="4106845" y="1835674"/>
            <a:ext cx="58161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Special Populations: </a:t>
            </a:r>
          </a:p>
          <a:p>
            <a:pPr marL="457200" lvl="1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Intercollegiate Athletics</a:t>
            </a:r>
          </a:p>
          <a:p>
            <a:pPr marL="457200" lvl="1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Exploratory</a:t>
            </a:r>
          </a:p>
          <a:p>
            <a:pPr marL="457200" lvl="1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Strong Start</a:t>
            </a:r>
          </a:p>
        </p:txBody>
      </p:sp>
    </p:spTree>
    <p:extLst>
      <p:ext uri="{BB962C8B-B14F-4D97-AF65-F5344CB8AC3E}">
        <p14:creationId xmlns:p14="http://schemas.microsoft.com/office/powerpoint/2010/main" val="254776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4276C-387C-A202-17F0-CA0F21E17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F5C4-D8B5-7C23-22C7-D9B10E22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2637"/>
                </a:solidFill>
              </a:rPr>
              <a:t>ACADEMIC MASTER PLAN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42AF1C68-E687-5BC4-65C5-9C14E875D7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115" y="1508853"/>
            <a:ext cx="3491813" cy="4459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5C9952C2-BF32-EF66-9535-F4A0A644A0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0290" y="1436925"/>
            <a:ext cx="3671420" cy="4603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08D6083B-E5FD-F963-4DFC-4FB066E0A4F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8519" y="1508854"/>
            <a:ext cx="3520643" cy="4459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01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7824-D405-9D82-5861-7BC0A955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2637"/>
                </a:solidFill>
              </a:rPr>
              <a:t>EXECUTIVE SUMMARY:</a:t>
            </a:r>
            <a:br>
              <a:rPr lang="en-US" dirty="0">
                <a:solidFill>
                  <a:srgbClr val="C12637"/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C168-B5E2-942B-67B8-CEDEFDA0D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C4BB2-7D30-7F31-9427-7CEF62B7F5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60" t="27468" r="3445" b="19582"/>
          <a:stretch>
            <a:fillRect/>
          </a:stretch>
        </p:blipFill>
        <p:spPr>
          <a:xfrm>
            <a:off x="255" y="1547238"/>
            <a:ext cx="12191745" cy="46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B818B-E5BC-B696-9793-0EB4AC69B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82DD-02C6-BC28-7641-C41754B0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185"/>
            <a:ext cx="10515600" cy="14445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12637"/>
                </a:solidFill>
              </a:rPr>
              <a:t>COLLABORATIVE LEADERSHIP MODEL for ACADEMIC ADVISING</a:t>
            </a:r>
            <a:br>
              <a:rPr lang="en-US" dirty="0">
                <a:solidFill>
                  <a:srgbClr val="C12637"/>
                </a:solidFill>
              </a:rPr>
            </a:br>
            <a:r>
              <a:rPr lang="en-US" sz="3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EMBEDDED ADVISING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14D4-8546-B69D-BB30-2ACE7740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674"/>
            <a:ext cx="7831015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2200" b="1" dirty="0"/>
              <a:t>Role of Embedded Advisors</a:t>
            </a:r>
          </a:p>
          <a:p>
            <a:pPr marL="0" lvl="1" indent="0">
              <a:buNone/>
            </a:pPr>
            <a:r>
              <a:rPr lang="en-US" sz="2200" dirty="0"/>
              <a:t>Embedded advisors maintain discipline-specific connections within colleges to provide tailored student guidance aligned with programs.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2200" b="1" dirty="0"/>
              <a:t>Centralized Coordination</a:t>
            </a:r>
          </a:p>
          <a:p>
            <a:pPr marL="0" lvl="1" indent="0">
              <a:buNone/>
            </a:pPr>
            <a:r>
              <a:rPr lang="en-US" sz="2200" dirty="0"/>
              <a:t>The Student Success Office offers centralized standards and coordination to ensure consistency across advising services.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2200" b="1" dirty="0"/>
              <a:t>Holistic Student Support</a:t>
            </a:r>
          </a:p>
          <a:p>
            <a:pPr marL="0" lvl="1" indent="0">
              <a:buNone/>
            </a:pPr>
            <a:r>
              <a:rPr lang="en-US" sz="2200" dirty="0"/>
              <a:t>Embedded advising promotes collaboration for a holistic approach combining academic rigor with personalized support.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Content Placeholder 5" descr="Couple shopping online at laptop computer - Two young friends watching a video on a notebook">
            <a:extLst>
              <a:ext uri="{FF2B5EF4-FFF2-40B4-BE49-F238E27FC236}">
                <a16:creationId xmlns:a16="http://schemas.microsoft.com/office/drawing/2014/main" id="{B1688C00-DF4F-972B-5475-7FF2C86BDC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59" r="31760" b="2"/>
          <a:stretch>
            <a:fillRect/>
          </a:stretch>
        </p:blipFill>
        <p:spPr>
          <a:xfrm>
            <a:off x="8856023" y="1987061"/>
            <a:ext cx="2998657" cy="3640523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effectLst>
            <a:reflection blurRad="6350" stA="41541" endPos="1177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71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FF3E8-17A5-A88B-2E3B-5E36E978F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2835-6C4A-F624-609A-E4B5C850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185"/>
            <a:ext cx="10515600" cy="14445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12637"/>
                </a:solidFill>
              </a:rPr>
              <a:t>COLLABORATIVE LEADERSHIP MODEL for ACADEMIC ADVISING</a:t>
            </a:r>
            <a:br>
              <a:rPr lang="en-US" dirty="0"/>
            </a:br>
            <a:r>
              <a:rPr lang="en-US" sz="3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2E5AD-CF1A-0B73-2119-FF980621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674"/>
            <a:ext cx="7737289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900" b="1" dirty="0"/>
              <a:t>Shared Leadership Model</a:t>
            </a:r>
          </a:p>
          <a:p>
            <a:pPr marL="0" lvl="1" indent="0">
              <a:buNone/>
            </a:pPr>
            <a:r>
              <a:rPr lang="en-US" sz="1900" dirty="0"/>
              <a:t>The framework promotes a shared leadership model ensuring clarity of roles and strong coordination across colleges.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900" b="1" dirty="0"/>
              <a:t>Guiding Principles</a:t>
            </a:r>
          </a:p>
          <a:p>
            <a:pPr marL="0" lvl="1" indent="0">
              <a:buNone/>
            </a:pPr>
            <a:r>
              <a:rPr lang="en-US" sz="1900" dirty="0"/>
              <a:t>Focuses on shared accountability, equity-focused policies, and consistent advising standards institution-wide.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900" b="1" dirty="0"/>
              <a:t>Enhancing Advisor Effectiveness</a:t>
            </a:r>
          </a:p>
          <a:p>
            <a:pPr marL="0" lvl="1" indent="0">
              <a:buNone/>
            </a:pPr>
            <a:r>
              <a:rPr lang="en-US" sz="1900" dirty="0"/>
              <a:t>Emphasizes advisor training, technology use, and professional development to improve student-centered advising.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900" b="1" dirty="0"/>
              <a:t>Improving Student Outcomes</a:t>
            </a:r>
          </a:p>
          <a:p>
            <a:pPr marL="0" lvl="1" indent="0">
              <a:buNone/>
            </a:pPr>
            <a:r>
              <a:rPr lang="en-US" sz="1900" dirty="0"/>
              <a:t>Integrates data-driven decision-making and proactive interventions to support student success and continuous improvement.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4" name="Content Placeholder 5" descr="High angle shot of a group of businesspeople having a meeting in an office">
            <a:extLst>
              <a:ext uri="{FF2B5EF4-FFF2-40B4-BE49-F238E27FC236}">
                <a16:creationId xmlns:a16="http://schemas.microsoft.com/office/drawing/2014/main" id="{41AC46A1-10D4-AFEC-4B0A-4940EE5D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92" t="-3910" r="8001" b="3908"/>
          <a:stretch>
            <a:fillRect/>
          </a:stretch>
        </p:blipFill>
        <p:spPr>
          <a:xfrm>
            <a:off x="8575490" y="2254164"/>
            <a:ext cx="3428941" cy="3514358"/>
          </a:xfrm>
          <a:prstGeom prst="rect">
            <a:avLst/>
          </a:prstGeom>
          <a:effectLst>
            <a:reflection blurRad="6350" stA="52000" endA="300" endPos="12946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210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97F31-FAEE-AADF-3382-D56C1E52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63ED-BAAC-0B80-44EA-69045A5D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185"/>
            <a:ext cx="10515600" cy="14445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12637"/>
                </a:solidFill>
              </a:rPr>
              <a:t>OPERATIONAL ENHANCEMENTS</a:t>
            </a:r>
            <a:br>
              <a:rPr lang="en-US" dirty="0"/>
            </a:b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(SPR/SUM 2026)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DCEDD-951F-7D3F-31E4-07076B8D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320" r="86" b="9258"/>
          <a:stretch>
            <a:fillRect/>
          </a:stretch>
        </p:blipFill>
        <p:spPr>
          <a:xfrm>
            <a:off x="0" y="1673103"/>
            <a:ext cx="12130497" cy="45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2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FF75C-CF9E-7E81-A9CA-3166F1CC1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0C7B89C0-1D9F-6DFA-FF7A-74C0DB65F0C0}"/>
              </a:ext>
            </a:extLst>
          </p:cNvPr>
          <p:cNvCxnSpPr>
            <a:cxnSpLocks/>
          </p:cNvCxnSpPr>
          <p:nvPr/>
        </p:nvCxnSpPr>
        <p:spPr>
          <a:xfrm>
            <a:off x="7016259" y="2917607"/>
            <a:ext cx="1283677" cy="579109"/>
          </a:xfrm>
          <a:prstGeom prst="bentConnector3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D87766D3-4E33-D7E2-E2F7-49FACFAF805B}"/>
              </a:ext>
            </a:extLst>
          </p:cNvPr>
          <p:cNvCxnSpPr>
            <a:cxnSpLocks/>
          </p:cNvCxnSpPr>
          <p:nvPr/>
        </p:nvCxnSpPr>
        <p:spPr>
          <a:xfrm>
            <a:off x="3552092" y="2061407"/>
            <a:ext cx="1283677" cy="579109"/>
          </a:xfrm>
          <a:prstGeom prst="bentConnector3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2865CA0-5E8A-6435-405B-B2E0BA57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185"/>
            <a:ext cx="10515600" cy="14445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12637"/>
                </a:solidFill>
              </a:rPr>
              <a:t>CASELOAD STRATEGY:</a:t>
            </a:r>
            <a:br>
              <a:rPr lang="en-US" dirty="0"/>
            </a:b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PATH TO 250:1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97991CA-2211-FE43-D01C-372C1FC6124C}"/>
              </a:ext>
            </a:extLst>
          </p:cNvPr>
          <p:cNvSpPr txBox="1"/>
          <p:nvPr/>
        </p:nvSpPr>
        <p:spPr>
          <a:xfrm>
            <a:off x="627181" y="5522883"/>
            <a:ext cx="10515600" cy="630405"/>
          </a:xfrm>
          <a:prstGeom prst="rect">
            <a:avLst/>
          </a:prstGeom>
        </p:spPr>
        <p:txBody>
          <a:bodyPr vert="horz" wrap="square" lIns="0" tIns="45188" rIns="0" bIns="0" rtlCol="0">
            <a:spAutoFit/>
          </a:bodyPr>
          <a:lstStyle/>
          <a:p>
            <a:pPr marL="1281331" marR="2658" indent="-1275018" algn="ctr">
              <a:lnSpc>
                <a:spcPts val="2041"/>
              </a:lnSpc>
              <a:spcBef>
                <a:spcPts val="356"/>
              </a:spcBef>
            </a:pPr>
            <a:r>
              <a:rPr lang="en-US" sz="2500" b="1" dirty="0">
                <a:solidFill>
                  <a:srgbClr val="C12637"/>
                </a:solidFill>
                <a:latin typeface="Calibri"/>
                <a:cs typeface="Calibri"/>
              </a:rPr>
              <a:t>ACTION PLAN:</a:t>
            </a:r>
            <a:endParaRPr lang="en-US" sz="2500" b="1" spc="-34" dirty="0">
              <a:solidFill>
                <a:srgbClr val="C12637"/>
              </a:solidFill>
              <a:latin typeface="Calibri"/>
              <a:cs typeface="Calibri"/>
            </a:endParaRPr>
          </a:p>
          <a:p>
            <a:pPr marL="1281331" marR="2658" indent="-1275018" algn="ctr">
              <a:lnSpc>
                <a:spcPts val="2041"/>
              </a:lnSpc>
              <a:spcBef>
                <a:spcPts val="356"/>
              </a:spcBef>
            </a:pPr>
            <a:r>
              <a:rPr sz="2500" spc="-16" dirty="0">
                <a:solidFill>
                  <a:srgbClr val="202E2C"/>
                </a:solidFill>
                <a:latin typeface="Calibri"/>
                <a:cs typeface="Calibri"/>
              </a:rPr>
              <a:t>Start</a:t>
            </a:r>
            <a:r>
              <a:rPr sz="2500" spc="-128" dirty="0">
                <a:solidFill>
                  <a:srgbClr val="202E2C"/>
                </a:solidFill>
                <a:latin typeface="Calibri"/>
                <a:cs typeface="Calibri"/>
              </a:rPr>
              <a:t> </a:t>
            </a:r>
            <a:r>
              <a:rPr sz="2500" spc="-29" dirty="0">
                <a:solidFill>
                  <a:srgbClr val="202E2C"/>
                </a:solidFill>
                <a:latin typeface="Calibri"/>
                <a:cs typeface="Calibri"/>
              </a:rPr>
              <a:t>hiring</a:t>
            </a:r>
            <a:r>
              <a:rPr sz="2500" spc="-99" dirty="0">
                <a:solidFill>
                  <a:srgbClr val="202E2C"/>
                </a:solidFill>
                <a:latin typeface="Calibri"/>
                <a:cs typeface="Calibri"/>
              </a:rPr>
              <a:t> </a:t>
            </a:r>
            <a:r>
              <a:rPr sz="2500" spc="-73" dirty="0">
                <a:solidFill>
                  <a:srgbClr val="202E2C"/>
                </a:solidFill>
                <a:latin typeface="Calibri"/>
                <a:cs typeface="Calibri"/>
              </a:rPr>
              <a:t>new</a:t>
            </a:r>
            <a:r>
              <a:rPr sz="2500" spc="-107" dirty="0">
                <a:solidFill>
                  <a:srgbClr val="202E2C"/>
                </a:solidFill>
                <a:latin typeface="Calibri"/>
                <a:cs typeface="Calibri"/>
              </a:rPr>
              <a:t> </a:t>
            </a:r>
            <a:r>
              <a:rPr sz="2500" spc="-58" dirty="0">
                <a:solidFill>
                  <a:srgbClr val="202E2C"/>
                </a:solidFill>
                <a:latin typeface="Calibri"/>
                <a:cs typeface="Calibri"/>
              </a:rPr>
              <a:t>academic</a:t>
            </a:r>
            <a:r>
              <a:rPr sz="2500" spc="-113" dirty="0">
                <a:solidFill>
                  <a:srgbClr val="202E2C"/>
                </a:solidFill>
                <a:latin typeface="Calibri"/>
                <a:cs typeface="Calibri"/>
              </a:rPr>
              <a:t> </a:t>
            </a:r>
            <a:r>
              <a:rPr sz="2500" spc="-24" dirty="0">
                <a:solidFill>
                  <a:srgbClr val="202E2C"/>
                </a:solidFill>
                <a:latin typeface="Calibri"/>
                <a:cs typeface="Calibri"/>
              </a:rPr>
              <a:t>advisors</a:t>
            </a:r>
            <a:r>
              <a:rPr sz="2500" spc="-58" dirty="0">
                <a:solidFill>
                  <a:srgbClr val="202E2C"/>
                </a:solidFill>
                <a:latin typeface="Calibri"/>
                <a:cs typeface="Calibri"/>
              </a:rPr>
              <a:t> </a:t>
            </a:r>
            <a:r>
              <a:rPr sz="2500" spc="-26" dirty="0">
                <a:solidFill>
                  <a:srgbClr val="202E2C"/>
                </a:solidFill>
                <a:latin typeface="Calibri"/>
                <a:cs typeface="Calibri"/>
              </a:rPr>
              <a:t>immediately </a:t>
            </a:r>
            <a:r>
              <a:rPr sz="2500" spc="-34" dirty="0">
                <a:solidFill>
                  <a:srgbClr val="202E2C"/>
                </a:solidFill>
                <a:latin typeface="Calibri"/>
                <a:cs typeface="Calibri"/>
              </a:rPr>
              <a:t>following</a:t>
            </a:r>
            <a:r>
              <a:rPr sz="2500" spc="-60" dirty="0">
                <a:solidFill>
                  <a:srgbClr val="202E2C"/>
                </a:solidFill>
                <a:latin typeface="Calibri"/>
                <a:cs typeface="Calibri"/>
              </a:rPr>
              <a:t> </a:t>
            </a:r>
            <a:r>
              <a:rPr sz="2500" spc="-52" dirty="0">
                <a:solidFill>
                  <a:srgbClr val="202E2C"/>
                </a:solidFill>
                <a:latin typeface="Calibri"/>
                <a:cs typeface="Calibri"/>
              </a:rPr>
              <a:t>th</a:t>
            </a:r>
            <a:r>
              <a:rPr lang="en-US" sz="2500" spc="-52" dirty="0">
                <a:solidFill>
                  <a:srgbClr val="202E2C"/>
                </a:solidFill>
                <a:latin typeface="Calibri"/>
                <a:cs typeface="Calibri"/>
              </a:rPr>
              <a:t>e </a:t>
            </a:r>
            <a:r>
              <a:rPr sz="2500" spc="-37" dirty="0">
                <a:solidFill>
                  <a:srgbClr val="202E2C"/>
                </a:solidFill>
                <a:latin typeface="Calibri"/>
                <a:cs typeface="Calibri"/>
              </a:rPr>
              <a:t>transfer</a:t>
            </a:r>
            <a:r>
              <a:rPr sz="2500" spc="-60" dirty="0">
                <a:solidFill>
                  <a:srgbClr val="202E2C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202E2C"/>
                </a:solidFill>
                <a:latin typeface="Calibri"/>
                <a:cs typeface="Calibri"/>
              </a:rPr>
              <a:t>(March</a:t>
            </a:r>
            <a:r>
              <a:rPr sz="2500" spc="8" dirty="0">
                <a:solidFill>
                  <a:srgbClr val="202E2C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202E2C"/>
                </a:solidFill>
                <a:latin typeface="Calibri"/>
                <a:cs typeface="Calibri"/>
              </a:rPr>
              <a:t>17).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99B19B-A246-34FC-1711-6848E1C6B288}"/>
              </a:ext>
            </a:extLst>
          </p:cNvPr>
          <p:cNvSpPr/>
          <p:nvPr/>
        </p:nvSpPr>
        <p:spPr>
          <a:xfrm>
            <a:off x="1125415" y="1885557"/>
            <a:ext cx="2426677" cy="355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858C82-9FF8-EF72-329B-A254A72AB19E}"/>
              </a:ext>
            </a:extLst>
          </p:cNvPr>
          <p:cNvSpPr/>
          <p:nvPr/>
        </p:nvSpPr>
        <p:spPr>
          <a:xfrm>
            <a:off x="4671644" y="2461845"/>
            <a:ext cx="2426677" cy="29758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E32FE1-3A33-EEE5-E19A-008473DE4AD2}"/>
              </a:ext>
            </a:extLst>
          </p:cNvPr>
          <p:cNvSpPr/>
          <p:nvPr/>
        </p:nvSpPr>
        <p:spPr>
          <a:xfrm>
            <a:off x="8217873" y="3112477"/>
            <a:ext cx="2426677" cy="2325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45F431-58BB-1304-51E7-33F670538928}"/>
              </a:ext>
            </a:extLst>
          </p:cNvPr>
          <p:cNvSpPr txBox="1"/>
          <p:nvPr/>
        </p:nvSpPr>
        <p:spPr>
          <a:xfrm>
            <a:off x="1125415" y="3303785"/>
            <a:ext cx="22937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CURRENT STATE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18B024-F317-AC94-42F2-D218DA941CA5}"/>
              </a:ext>
            </a:extLst>
          </p:cNvPr>
          <p:cNvSpPr txBox="1"/>
          <p:nvPr/>
        </p:nvSpPr>
        <p:spPr>
          <a:xfrm>
            <a:off x="4917409" y="3303785"/>
            <a:ext cx="19351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BENCHMARK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B711ED-10EB-71B8-FCC8-7A8560FA4DD5}"/>
              </a:ext>
            </a:extLst>
          </p:cNvPr>
          <p:cNvSpPr txBox="1"/>
          <p:nvPr/>
        </p:nvSpPr>
        <p:spPr>
          <a:xfrm>
            <a:off x="8533978" y="3303785"/>
            <a:ext cx="17944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IDEAL STATE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26AE95-2079-6180-F2AF-E2698414D8D1}"/>
              </a:ext>
            </a:extLst>
          </p:cNvPr>
          <p:cNvSpPr txBox="1"/>
          <p:nvPr/>
        </p:nvSpPr>
        <p:spPr>
          <a:xfrm>
            <a:off x="1364769" y="3517935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325:1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7F9D1A-2897-0704-6679-C0105C8F3362}"/>
              </a:ext>
            </a:extLst>
          </p:cNvPr>
          <p:cNvSpPr txBox="1"/>
          <p:nvPr/>
        </p:nvSpPr>
        <p:spPr>
          <a:xfrm>
            <a:off x="4910998" y="3517934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300:1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6860CE-3D84-81E7-3B48-29C6C41DC26B}"/>
              </a:ext>
            </a:extLst>
          </p:cNvPr>
          <p:cNvSpPr txBox="1"/>
          <p:nvPr/>
        </p:nvSpPr>
        <p:spPr>
          <a:xfrm>
            <a:off x="8457226" y="3517933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250:1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4798C6-50CA-4586-692E-6BAB2659263A}"/>
              </a:ext>
            </a:extLst>
          </p:cNvPr>
          <p:cNvSpPr txBox="1"/>
          <p:nvPr/>
        </p:nvSpPr>
        <p:spPr>
          <a:xfrm>
            <a:off x="8299936" y="2411939"/>
            <a:ext cx="225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ACHIEVED BY HIRING </a:t>
            </a:r>
            <a:br>
              <a:rPr lang="en-US" b="1" dirty="0"/>
            </a:br>
            <a:r>
              <a:rPr lang="en-US" b="1" dirty="0"/>
              <a:t>NEW ADVISORS</a:t>
            </a:r>
          </a:p>
        </p:txBody>
      </p:sp>
    </p:spTree>
    <p:extLst>
      <p:ext uri="{BB962C8B-B14F-4D97-AF65-F5344CB8AC3E}">
        <p14:creationId xmlns:p14="http://schemas.microsoft.com/office/powerpoint/2010/main" val="62511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24125-046A-9F90-547C-2F192ECD6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C48502-71A8-DBE0-96A3-2C52C19268B3}"/>
              </a:ext>
            </a:extLst>
          </p:cNvPr>
          <p:cNvSpPr/>
          <p:nvPr/>
        </p:nvSpPr>
        <p:spPr>
          <a:xfrm>
            <a:off x="6248400" y="2110154"/>
            <a:ext cx="5619750" cy="3700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Upward trend with solid fill">
            <a:extLst>
              <a:ext uri="{FF2B5EF4-FFF2-40B4-BE49-F238E27FC236}">
                <a16:creationId xmlns:a16="http://schemas.microsoft.com/office/drawing/2014/main" id="{EEE2C417-1A92-7973-4FCC-BE26676A6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056" t="29838" r="11025" b="40014"/>
          <a:stretch>
            <a:fillRect/>
          </a:stretch>
        </p:blipFill>
        <p:spPr>
          <a:xfrm rot="20551759">
            <a:off x="5528251" y="2177399"/>
            <a:ext cx="6915676" cy="342249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3AA34C-FED6-488C-889E-784F9BDA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185"/>
            <a:ext cx="10515600" cy="14445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12637"/>
                </a:solidFill>
              </a:rPr>
              <a:t>SUMMARY: A STRATEGIC INVESTMENT </a:t>
            </a:r>
            <a:r>
              <a:rPr lang="en-US" sz="3500" dirty="0">
                <a:solidFill>
                  <a:srgbClr val="C12637"/>
                </a:solidFill>
              </a:rPr>
              <a:t>IN</a:t>
            </a:r>
            <a:r>
              <a:rPr lang="en-US" dirty="0">
                <a:solidFill>
                  <a:srgbClr val="C12637"/>
                </a:solidFill>
              </a:rPr>
              <a:t> STUDENT SUCCESS</a:t>
            </a:r>
            <a:endParaRPr lang="en-US" sz="3500" dirty="0">
              <a:solidFill>
                <a:srgbClr val="C12637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A406F7-48FE-39FE-27F2-013F00295DB8}"/>
              </a:ext>
            </a:extLst>
          </p:cNvPr>
          <p:cNvSpPr/>
          <p:nvPr/>
        </p:nvSpPr>
        <p:spPr>
          <a:xfrm>
            <a:off x="847682" y="2019428"/>
            <a:ext cx="586154" cy="5861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0EA18D6-B0C6-0841-433E-8C9FA23B1857}"/>
              </a:ext>
            </a:extLst>
          </p:cNvPr>
          <p:cNvSpPr/>
          <p:nvPr/>
        </p:nvSpPr>
        <p:spPr>
          <a:xfrm>
            <a:off x="847682" y="3338274"/>
            <a:ext cx="586154" cy="58615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79B032-1C4C-91D6-2BAE-91F49411D04C}"/>
              </a:ext>
            </a:extLst>
          </p:cNvPr>
          <p:cNvSpPr/>
          <p:nvPr/>
        </p:nvSpPr>
        <p:spPr>
          <a:xfrm>
            <a:off x="847682" y="4657120"/>
            <a:ext cx="586154" cy="5861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08316-2D53-A5C1-0AE0-EF694607A63B}"/>
              </a:ext>
            </a:extLst>
          </p:cNvPr>
          <p:cNvSpPr txBox="1"/>
          <p:nvPr/>
        </p:nvSpPr>
        <p:spPr>
          <a:xfrm>
            <a:off x="1433836" y="2110154"/>
            <a:ext cx="44153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/>
              <a:t>THE STRUCTURAL FOUNDATION</a:t>
            </a:r>
          </a:p>
          <a:p>
            <a:pPr algn="ctr"/>
            <a:r>
              <a:rPr lang="en-US" sz="2500" b="1" dirty="0"/>
              <a:t>(AUG – DEC)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1ECC-8694-8128-0B72-5B7491FDF502}"/>
              </a:ext>
            </a:extLst>
          </p:cNvPr>
          <p:cNvSpPr txBox="1"/>
          <p:nvPr/>
        </p:nvSpPr>
        <p:spPr>
          <a:xfrm>
            <a:off x="1443332" y="3429000"/>
            <a:ext cx="43963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/>
              <a:t>THE OPERATIONAL TRANSITION</a:t>
            </a:r>
          </a:p>
          <a:p>
            <a:pPr algn="ctr"/>
            <a:r>
              <a:rPr lang="en-US" sz="2500" b="1" dirty="0"/>
              <a:t>(JAN - APR)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56DB0-18B5-D488-59CA-DB06B0598534}"/>
              </a:ext>
            </a:extLst>
          </p:cNvPr>
          <p:cNvSpPr txBox="1"/>
          <p:nvPr/>
        </p:nvSpPr>
        <p:spPr>
          <a:xfrm>
            <a:off x="1519027" y="4747846"/>
            <a:ext cx="424494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/>
              <a:t>THE FOCUS SHIFTS TO </a:t>
            </a:r>
          </a:p>
          <a:p>
            <a:pPr algn="ctr"/>
            <a:r>
              <a:rPr lang="en-US" sz="2500" b="1" dirty="0"/>
              <a:t>STABLAIZATION AND GROWTH</a:t>
            </a:r>
          </a:p>
          <a:p>
            <a:pPr algn="ctr"/>
            <a:r>
              <a:rPr lang="en-US" sz="2500" b="1" dirty="0"/>
              <a:t>(MAY </a:t>
            </a:r>
            <a:r>
              <a:rPr lang="en-US" sz="2200" b="1" dirty="0"/>
              <a:t>AND</a:t>
            </a:r>
            <a:r>
              <a:rPr lang="en-US" sz="2500" b="1" dirty="0"/>
              <a:t> BEYOND)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A9519-3B07-43FC-BF9F-1F910E74E774}"/>
              </a:ext>
            </a:extLst>
          </p:cNvPr>
          <p:cNvSpPr txBox="1"/>
          <p:nvPr/>
        </p:nvSpPr>
        <p:spPr>
          <a:xfrm>
            <a:off x="6352337" y="2434988"/>
            <a:ext cx="5429250" cy="3170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Moving toward </a:t>
            </a:r>
            <a:r>
              <a:rPr lang="en-US" sz="4000" b="1" dirty="0">
                <a:solidFill>
                  <a:schemeClr val="bg1"/>
                </a:solidFill>
              </a:rPr>
              <a:t>FY27 and FY28</a:t>
            </a:r>
            <a:r>
              <a:rPr lang="en-US" sz="4000" dirty="0"/>
              <a:t> with a </a:t>
            </a:r>
            <a:r>
              <a:rPr lang="en-US" sz="4000" b="1" dirty="0">
                <a:solidFill>
                  <a:schemeClr val="bg1"/>
                </a:solidFill>
              </a:rPr>
              <a:t>scalable, data-driven advising model</a:t>
            </a:r>
            <a:r>
              <a:rPr lang="en-US" sz="4000" dirty="0"/>
              <a:t> designed for the </a:t>
            </a:r>
            <a:r>
              <a:rPr lang="en-US" sz="4000" b="1" dirty="0">
                <a:solidFill>
                  <a:schemeClr val="bg1"/>
                </a:solidFill>
              </a:rPr>
              <a:t>ideal 250:1 caseload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690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A PowerPoint Template" id="{96ECC08B-7E92-6E40-8257-23BEC0FE22AD}" vid="{66F81BC2-6376-0644-8A11-AC14F8082C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303</Words>
  <Application>Microsoft Macintosh PowerPoint</Application>
  <PresentationFormat>Widescreen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Avenir</vt:lpstr>
      <vt:lpstr>Baskerville SemiBold</vt:lpstr>
      <vt:lpstr>Calibri</vt:lpstr>
      <vt:lpstr>Office Theme</vt:lpstr>
      <vt:lpstr>Division of  Student Success</vt:lpstr>
      <vt:lpstr>ADVISING COMMUNITY</vt:lpstr>
      <vt:lpstr>ACADEMIC MASTER PLAN</vt:lpstr>
      <vt:lpstr>EXECUTIVE SUMMARY: STATUS AND PHASING</vt:lpstr>
      <vt:lpstr>COLLABORATIVE LEADERSHIP MODEL for ACADEMIC ADVISING EMBEDDED ADVISING MODEL</vt:lpstr>
      <vt:lpstr>COLLABORATIVE LEADERSHIP MODEL for ACADEMIC ADVISING GUIDING PRINCIPLES</vt:lpstr>
      <vt:lpstr>OPERATIONAL ENHANCEMENTS (SPR/SUM 2026)</vt:lpstr>
      <vt:lpstr>CASELOAD STRATEGY: THE PATH TO 250:1</vt:lpstr>
      <vt:lpstr>SUMMARY: A STRATEGIC INVESTMENT IN STUDENT 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Ross Morrone</dc:creator>
  <cp:lastModifiedBy>Ross Morrone</cp:lastModifiedBy>
  <cp:revision>8</cp:revision>
  <cp:lastPrinted>2024-08-19T18:25:16Z</cp:lastPrinted>
  <dcterms:created xsi:type="dcterms:W3CDTF">2025-08-13T13:02:42Z</dcterms:created>
  <dcterms:modified xsi:type="dcterms:W3CDTF">2026-02-03T16:16:53Z</dcterms:modified>
</cp:coreProperties>
</file>