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69" r:id="rId13"/>
    <p:sldId id="263" r:id="rId1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FF4B1-E05B-4DD8-8614-A09AF1E0B1B3}" v="9" dt="2026-02-02T22:57:35.344"/>
    <p1510:client id="{58AF5C9E-01ED-46D7-9F5D-6C6920803602}" v="1" dt="2026-02-03T13:54:04.554"/>
    <p1510:client id="{A928BA00-5FE8-EDE5-56EE-5B18DCEF8865}" v="12" dt="2026-02-03T13:58:32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heme" Target="theme/theme1.xml" Id="rId18" /><Relationship Type="http://schemas.openxmlformats.org/officeDocument/2006/relationships/slide" Target="slides/slide2.xml" Id="rId3" /><Relationship Type="http://schemas.microsoft.com/office/2015/10/relationships/revisionInfo" Target="revisionInfo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viewProps" Target="viewProps.xml" Id="rId17" /><Relationship Type="http://schemas.openxmlformats.org/officeDocument/2006/relationships/slide" Target="slides/slide1.xml" Id="rId2" /><Relationship Type="http://schemas.openxmlformats.org/officeDocument/2006/relationships/presProps" Target="presProp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notesMaster" Target="notesMasters/notesMaster1.xml" Id="rId15" /><Relationship Type="http://schemas.openxmlformats.org/officeDocument/2006/relationships/slide" Target="slides/slide9.xml" Id="rId10" /><Relationship Type="http://schemas.openxmlformats.org/officeDocument/2006/relationships/tableStyles" Target="tableStyle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6A75259-7A1A-48C4-8B15-D227E848C9E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873151-E2B8-447A-936F-6A6E95A8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8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Joy - Introduced Kick UP – why we  are doing and specific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49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6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Krsitine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2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Feedback form will be coming from Student Affairs along with redline version of the AI Section in the Code of Conduct </a:t>
            </a:r>
          </a:p>
          <a:p>
            <a:r>
              <a:rPr lang="en-US"/>
              <a:t>Sub committee Academic Integrity Committee of Academic Senate  - Matt </a:t>
            </a:r>
            <a:r>
              <a:rPr lang="en-US" err="1"/>
              <a:t>Omansky</a:t>
            </a:r>
            <a:r>
              <a:rPr lang="en-US"/>
              <a:t> – currently reviewing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56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Joy, Kristine and Besty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5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1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Krsitine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4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09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Krsitine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1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82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73151-E2B8-447A-936F-6A6E95A8B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2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/>
              <a:t>Academic Integrity Process Revisions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2312"/>
          </a:xfrm>
        </p:spPr>
        <p:txBody>
          <a:bodyPr/>
          <a:lstStyle/>
          <a:p>
            <a:pPr marL="0" indent="0">
              <a:buNone/>
            </a:pPr>
            <a:r>
              <a:rPr lang="en-US" b="1" i="1"/>
              <a:t>Revisions </a:t>
            </a:r>
            <a:r>
              <a:rPr b="1" i="1"/>
              <a:t>designed to</a:t>
            </a:r>
            <a:r>
              <a:rPr lang="en-US" b="1" i="1"/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S</a:t>
            </a:r>
            <a:r>
              <a:t>trengthen procedural clarity</a:t>
            </a: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P</a:t>
            </a:r>
            <a:r>
              <a:t>romote consistency</a:t>
            </a: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Strengthen the process while preserving faculty authority and student rights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Support fair outcomes for both faculty and students.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CE36-D5DD-7538-4C11-3776DC90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More Structured Appeals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7D0AD-5ED1-25DA-887A-084CD7262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3312"/>
            <a:ext cx="8229600" cy="47728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Judicial Chair forwards written appeal on to the academic senate executive committee.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Committee hears appeal within 2 university working days.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Appeal Committee Members are: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1100"/>
              <a:t>Academic Senate Chair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1100"/>
              <a:t>Academic Senate Vice Chair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1100"/>
              <a:t>Academic Senate Secretary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1100"/>
              <a:t>Academic Senate Parliamentarian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1100"/>
              <a:t>Academic College Representation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1100"/>
              <a:t>Student Government Association President 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en-US" sz="1100"/>
          </a:p>
          <a:p>
            <a:pPr marL="914400" lvl="2" indent="0">
              <a:lnSpc>
                <a:spcPct val="110000"/>
              </a:lnSpc>
              <a:buNone/>
            </a:pPr>
            <a:endParaRPr lang="en-US" sz="1100"/>
          </a:p>
          <a:p>
            <a:pPr marL="914400" lvl="2" indent="0">
              <a:lnSpc>
                <a:spcPct val="110000"/>
              </a:lnSpc>
              <a:buNone/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98645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6196-2B08-E4A2-FCC6-DB5B88FD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Appellate Hearing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FA02B-1C0A-4127-DC1E-6692ACEB3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Member of the Academic Senate Executive Committee makeup the Appellate panel.</a:t>
            </a:r>
          </a:p>
          <a:p>
            <a:endParaRPr lang="en-US"/>
          </a:p>
          <a:p>
            <a:r>
              <a:rPr lang="en-US"/>
              <a:t>Chair of this panel informs both parties within 5 university working days of decision.</a:t>
            </a:r>
          </a:p>
          <a:p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Written letter of decision prepared and signed by chair of Appellate panel – letter forwarded to student, faculty member, office of community standards and office of academic affairs within 5 days of decision.</a:t>
            </a:r>
          </a:p>
        </p:txBody>
      </p:sp>
    </p:spTree>
    <p:extLst>
      <p:ext uri="{BB962C8B-B14F-4D97-AF65-F5344CB8AC3E}">
        <p14:creationId xmlns:p14="http://schemas.microsoft.com/office/powerpoint/2010/main" val="54543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2179-4A86-2150-4E38-CDD70F10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 welcome your feedback!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0698-B889-8673-7A47-C54D6DB0C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Stay tuned for an email with the revised document.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Please review and send comments via the electronic feedback form that will be included in the email.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Please complete the feedback form by Feb, 20</a:t>
            </a:r>
            <a:r>
              <a:rPr lang="en-US" baseline="30000"/>
              <a:t>th</a:t>
            </a:r>
            <a:r>
              <a:rPr lang="en-US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99827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This collaborative work is designed to…</a:t>
            </a:r>
          </a:p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t>Protect academic standards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t>Support faculty</a:t>
            </a:r>
          </a:p>
          <a:p>
            <a:pPr>
              <a:buFont typeface="Wingdings" panose="05000000000000000000" pitchFamily="2" charset="2"/>
              <a:buChar char="§"/>
            </a:pPr>
            <a:r>
              <a:t>Ensure equitable treatment of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t>Strengthen institutional integrity</a:t>
            </a:r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/>
              <a:t>Challenges Identified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t>Inconsistent procedural application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t>Confusion around timelines and documentation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t>Appeals pathways needing stronger guardrails</a:t>
            </a:r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/>
              <a:t>Faculty Authority Remains Central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t>Faculty determine whether a violation occurred</a:t>
            </a:r>
          </a:p>
          <a:p>
            <a:pPr>
              <a:buFont typeface="Wingdings" panose="05000000000000000000" pitchFamily="2" charset="2"/>
              <a:buChar char="§"/>
            </a:pPr>
            <a:r>
              <a:t>Faculty assign academic sanctions</a:t>
            </a:r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/>
              <a:t>Key Substantive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b="1"/>
              <a:t>More Defined Timelines </a:t>
            </a:r>
            <a:r>
              <a:t>— Clear procedural timeframes support timely resolution and reduce uncertainty.</a:t>
            </a:r>
          </a:p>
          <a:p>
            <a:pPr>
              <a:buFont typeface="Wingdings" panose="05000000000000000000" pitchFamily="2" charset="2"/>
              <a:buChar char="§"/>
            </a:pPr>
            <a:endParaRPr/>
          </a:p>
          <a:p>
            <a:pPr>
              <a:buFont typeface="Wingdings" panose="05000000000000000000" pitchFamily="2" charset="2"/>
              <a:buChar char="§"/>
            </a:pPr>
            <a:r>
              <a:rPr b="1"/>
              <a:t>Structured Academic Integrity Conference </a:t>
            </a:r>
            <a:r>
              <a:t>— Early faculty–student engagement reinforces due process.</a:t>
            </a:r>
          </a:p>
          <a:p>
            <a:pPr>
              <a:buFont typeface="Wingdings" panose="05000000000000000000" pitchFamily="2" charset="2"/>
              <a:buChar char="§"/>
            </a:pPr>
            <a:endParaRPr/>
          </a:p>
          <a:p>
            <a:pPr>
              <a:buFont typeface="Wingdings" panose="05000000000000000000" pitchFamily="2" charset="2"/>
              <a:buChar char="§"/>
            </a:pPr>
            <a:r>
              <a:rPr b="1"/>
              <a:t>Guidance When Students Do Not Respond </a:t>
            </a:r>
            <a:r>
              <a:t>— Defined next steps allow cases to move forward while preserving appeal rights.</a:t>
            </a:r>
          </a:p>
          <a:p>
            <a:pPr>
              <a:buFont typeface="Wingdings" panose="05000000000000000000" pitchFamily="2" charset="2"/>
              <a:buChar char="§"/>
            </a:pPr>
            <a:endParaRPr/>
          </a:p>
          <a:p>
            <a:pPr>
              <a:buFont typeface="Wingdings" panose="05000000000000000000" pitchFamily="2" charset="2"/>
              <a:buChar char="§"/>
            </a:pPr>
            <a:r>
              <a:rPr b="1"/>
              <a:t>More Structured Hearing and Appeal Processes </a:t>
            </a:r>
            <a:r>
              <a:t>— Strengthens fairness, consistency, and procedural integrity.</a:t>
            </a:r>
          </a:p>
          <a:p>
            <a:pPr>
              <a:buFont typeface="Wingdings" panose="05000000000000000000" pitchFamily="2" charset="2"/>
              <a:buChar char="§"/>
            </a:pPr>
            <a:endParaRPr/>
          </a:p>
          <a:p>
            <a:pPr>
              <a:buFont typeface="Wingdings" panose="05000000000000000000" pitchFamily="2" charset="2"/>
              <a:buChar char="§"/>
            </a:pPr>
            <a:r>
              <a:rPr b="1"/>
              <a:t>Centralized Documentation and Case Management </a:t>
            </a:r>
            <a:r>
              <a:t>— Formal recordkeeping protects academic decisions.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b="1"/>
              <a:t>Result</a:t>
            </a:r>
            <a:r>
              <a:t>: A more structured process that strengthens fairness while supporting faculty authority.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7219-27EF-8440-FD5A-A73B7227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More Defined Timelines</a:t>
            </a:r>
          </a:p>
        </p:txBody>
      </p:sp>
      <p:pic>
        <p:nvPicPr>
          <p:cNvPr id="6" name="Content Placeholder 5" descr="A diagram of a step-by-step process&#10;&#10;AI-generated content may be incorrect.">
            <a:extLst>
              <a:ext uri="{FF2B5EF4-FFF2-40B4-BE49-F238E27FC236}">
                <a16:creationId xmlns:a16="http://schemas.microsoft.com/office/drawing/2014/main" id="{EB0F0629-575B-8D74-1907-BA8CFEF41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215675"/>
            <a:ext cx="8705088" cy="553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8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2178-EE82-9870-375C-15A8C521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Structured Academic Integrity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FF75-22D7-4F33-761B-456E76287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Faculty to notify students within 2 days of allegations inviting them to a conference.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Prior to scheduling the meeting, faculty will confirm with Office of Community Standards and Student Conduct if this is the first violation.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Conference should occur within 7 university working days of written notification to student.</a:t>
            </a:r>
          </a:p>
          <a:p>
            <a:endParaRPr lang="en-US"/>
          </a:p>
          <a:p>
            <a:r>
              <a:rPr lang="en-US"/>
              <a:t>Following the meeting, the students has 5 university working days to sign the form</a:t>
            </a:r>
          </a:p>
        </p:txBody>
      </p:sp>
    </p:spTree>
    <p:extLst>
      <p:ext uri="{BB962C8B-B14F-4D97-AF65-F5344CB8AC3E}">
        <p14:creationId xmlns:p14="http://schemas.microsoft.com/office/powerpoint/2010/main" val="86196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59E4-BF27-1417-55D9-1EADC735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Guidance When Students Don’t Respond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EE512-BAA0-E3E8-3CCD-5D1A5592C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If student does not respond the faculty member may determine the meeting time for the academic integrity conference.</a:t>
            </a:r>
          </a:p>
          <a:p>
            <a:endParaRPr lang="en-US"/>
          </a:p>
          <a:p>
            <a:r>
              <a:rPr lang="en-US"/>
              <a:t>If the student does not attend the conference, within 7 university working days the following will occur: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/>
              <a:t>Form is routed from Faculty, Chair, Dean to Office of Academic Affairs.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/>
              <a:t>Judicial Chair of Academic Grievance subcommittee may sign the form and sent notice to the student.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/>
              <a:t>The appeals process remains in effect.		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ADD0-7D22-6D2F-0398-AA8A841F9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More Structured Hearing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17552-7374-B7CD-BCD5-6F342C724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/>
              <a:t>Committee Makeup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/>
              <a:t>Judicial Chair – Associate Provost for Academic Administration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/>
              <a:t>Faculty Members – appointed by senate and/or serve on student conduct board (3 faculty)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/>
              <a:t>Undergraduate Students – conduct board members, trained, min. GPA (2.0 UG/ 3.0 GRAD)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/>
          </a:p>
          <a:p>
            <a:pPr marL="0" indent="0">
              <a:buNone/>
            </a:pPr>
            <a:r>
              <a:rPr lang="en-US" u="sng"/>
              <a:t>Evidence Submission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/>
              <a:t>Student has 7 days to submit evidence to judicial chair upon receiving notification of hearing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/>
              <a:t>Judicial Chair submits evidence to the grievance subcommittee members within 2 university working day of the scheduled hearing.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/>
          </a:p>
          <a:p>
            <a:pPr marL="0" indent="0">
              <a:buNone/>
            </a:pPr>
            <a:r>
              <a:rPr lang="en-US" u="sng"/>
              <a:t>Parties Directly Involved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/>
              <a:t>Faculty/Student (faculty may have substitute if needed)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/>
              <a:t>Department Chairperson (optional)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/>
              <a:t>College Dean (optional)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/>
              <a:t>Academic Grievance Subcommittee Hearing Panel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/>
              <a:t>Graduate Faculty (3) / Student (1) as needed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1167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CB79-4E55-208E-0070-702CFCE8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Centralized Documentation and Case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441E8-BEE1-6A66-CFD3-10690990E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/>
          </a:p>
          <a:p>
            <a:endParaRPr lang="en-US" sz="1600"/>
          </a:p>
          <a:p>
            <a:r>
              <a:rPr lang="en-US" sz="2000"/>
              <a:t>Both parties informed of hearing panel’s decision within 3 university working days.</a:t>
            </a:r>
          </a:p>
          <a:p>
            <a:r>
              <a:rPr lang="en-US" sz="2000"/>
              <a:t>A file of all pertinent hearing documents will be filed within the Office of Academic Affairs.</a:t>
            </a:r>
          </a:p>
          <a:p>
            <a:r>
              <a:rPr lang="en-US" sz="2000"/>
              <a:t>Resulting grade changes are signed by faculty member, chair and dean within 5 university working days.</a:t>
            </a:r>
          </a:p>
          <a:p>
            <a:r>
              <a:rPr lang="en-US" sz="2000"/>
              <a:t>Appeals documentation and decision letters are filed in the Office of Academic Affairs.</a:t>
            </a:r>
          </a:p>
          <a:p>
            <a:r>
              <a:rPr lang="en-US" sz="2000"/>
              <a:t>Notations of previous and multiple academic integrity violations will be filed within the Office of Academic Affairs.</a:t>
            </a:r>
          </a:p>
        </p:txBody>
      </p:sp>
    </p:spTree>
    <p:extLst>
      <p:ext uri="{BB962C8B-B14F-4D97-AF65-F5344CB8AC3E}">
        <p14:creationId xmlns:p14="http://schemas.microsoft.com/office/powerpoint/2010/main" val="405726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Academic Integrity Process Revisions</vt:lpstr>
      <vt:lpstr>Challenges Identified</vt:lpstr>
      <vt:lpstr>Faculty Authority Remains Central</vt:lpstr>
      <vt:lpstr>Key Substantive Enhancements</vt:lpstr>
      <vt:lpstr>More Defined Timelines</vt:lpstr>
      <vt:lpstr>Structured Academic Integrity Conference</vt:lpstr>
      <vt:lpstr>Guidance When Students Don’t Respond</vt:lpstr>
      <vt:lpstr>More Structured Hearing Process </vt:lpstr>
      <vt:lpstr>Centralized Documentation and Case Management</vt:lpstr>
      <vt:lpstr>More Structured Appeals Process </vt:lpstr>
      <vt:lpstr>Appellate Hearing Panel</vt:lpstr>
      <vt:lpstr>We welcome your feedback!</vt:lpstr>
      <vt:lpstr>Moving Forward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Kristine Still</dc:creator>
  <cp:keywords/>
  <dc:description>generated using python-pptx</dc:description>
  <cp:revision>1</cp:revision>
  <cp:lastPrinted>2026-02-03T13:54:08Z</cp:lastPrinted>
  <dcterms:created xsi:type="dcterms:W3CDTF">2013-01-27T09:14:16Z</dcterms:created>
  <dcterms:modified xsi:type="dcterms:W3CDTF">2026-02-03T13:58:53Z</dcterms:modified>
  <cp:category/>
</cp:coreProperties>
</file>