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46B1F-E3D3-4395-AD8C-0B92A2BAFD02}" v="27" dt="2026-04-21T19:40:35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3972-9222-FE7D-78C9-2BCED05F7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7DD27-E670-F255-C5F8-FB821BEB4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79EEE-C7D6-19BE-A8F9-F5D91277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2DEB-CC3D-4257-8868-C003188D737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60C3D-0FB1-3E89-590D-BFB151CF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20CB7-F2EB-D56C-0ADD-A3BED2B2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7551-2D36-409D-A350-80D396B8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8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66B0-5EBF-D1E9-C535-79E0089C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AAF83-8643-A808-1A41-68671AC74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B6691-EFC0-B95D-EE08-E576F05A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2DEB-CC3D-4257-8868-C003188D737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C4AB0-7785-45C9-6F5D-BAE18869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A869E-5000-F2E1-9A59-4F1C2653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7551-2D36-409D-A350-80D396B8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5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ACD560-0F5A-BEF5-B5FE-B1BBD14CB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CCE57-EAE8-E00F-ADE2-5580C42B5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81A1-711D-AE1F-A01C-111901A6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2DEB-CC3D-4257-8868-C003188D737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3514-D3E9-97D3-EFF1-905FEE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728D3-523B-F1AE-A48A-E0D0138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7551-2D36-409D-A350-80D396B8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3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A982-6A41-C116-E097-3D9C5E2C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9408-DF6C-4A3B-9985-171FEECEF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520B1-A79F-C8C6-2839-6D25D062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2DEB-CC3D-4257-8868-C003188D737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63245-4558-8547-ADC1-6D773070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B2F1F-DC38-81C4-75A5-4008D4A0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7551-2D36-409D-A350-80D396B8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5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8FBE-C55E-B30A-6715-BD38B249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979AA-3C93-DD74-F813-B8DEE36D9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BEED2-D301-AF9A-B75C-89D98329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2DEB-CC3D-4257-8868-C003188D737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6529A-BBD9-3913-1A93-706BD9A4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08E8F-A9D4-423A-C987-EEBD159D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7551-2D36-409D-A350-80D396B8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5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FF03-38AF-E564-945F-2873E560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72901-118B-423F-065C-C1649BA02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124FD-4DC9-2497-8510-7FA05ED04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2953-848C-2CAA-C7E5-F5B471EB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2DEB-CC3D-4257-8868-C003188D737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94573-1F6B-F102-2750-405C5D80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10C2B-519B-F693-3F46-BB8707B4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7551-2D36-409D-A350-80D396B8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9F32-EC45-7150-6D31-B1EE2154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3BDFD-DC01-E38E-BDCF-E16306CB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F999D-65BC-100C-FCE5-8CAEEC590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C5C79-A549-58B1-E18B-677864F43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1505E-67B1-50DC-EC63-F977635F3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ACE14D-C82C-4460-797F-ADD2C3E6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2DEB-CC3D-4257-8868-C003188D737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6FCC1-6514-79CE-06EA-63BEC6B47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DF81B-78B7-2761-FE29-58325C6E8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7551-2D36-409D-A350-80D396B8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7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E8AB-2874-0F16-D2DE-F0A6FBCB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13EC8-8F93-E40C-7EB4-D31B4121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2DEB-CC3D-4257-8868-C003188D737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660D7-A32C-CAA0-63EA-051801240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B01C1-8AAC-2261-D9D9-059252F4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7551-2D36-409D-A350-80D396B8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0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270D2-E3A7-0664-5F43-47506AD0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2DEB-CC3D-4257-8868-C003188D737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B8051-F3A6-ADBA-637D-4B81459F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CDA27-E086-8501-9C6A-101112D5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7551-2D36-409D-A350-80D396B8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8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F4424-0261-A4C9-6670-5161B40F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CC724-4000-B166-75DF-7100F65AA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55C9D-F5AA-B70B-0E6D-4E57CFE30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3DFFE-3D0B-B695-D273-298FFAF5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2DEB-CC3D-4257-8868-C003188D737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67841-E786-6465-D95E-FBED7081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70F23-075F-C132-C1CE-655BF3DC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7551-2D36-409D-A350-80D396B8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1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B09A-E2D7-4387-8FAA-22E2ADF5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C477E-F3E3-223C-8E06-DE1323246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FA7B4-BBB4-8B48-FC2D-802BBB888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F8CD7-7F4A-BC12-DBB5-21B9E47B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2DEB-CC3D-4257-8868-C003188D737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7416E-D5F2-425F-1510-2FDCE53B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9700F-C7FF-7080-88A7-7E8E2D11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7551-2D36-409D-A350-80D396B8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857E8-F230-45BC-B371-E0EB6466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53523-3E88-55A9-DA78-BCDABF8B7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DAFB5-5F81-EC91-7D9E-A19BB7AE3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F22DEB-CC3D-4257-8868-C003188D737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CD21-28CC-CB38-2791-E65D0D328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DA8FF-1CDF-E126-18CA-DEBFB48A5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F37551-2D36-409D-A350-80D396B8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5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su.teamdynamix.com/TDClient/2000/Portal/KB/?CategoryID=271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reg.learningstream.com/view/view_month.aspx?as=23&amp;wp=782&amp;aid=YSU&amp;cat1=189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6" descr="CourseLeaf Logo">
            <a:extLst>
              <a:ext uri="{FF2B5EF4-FFF2-40B4-BE49-F238E27FC236}">
                <a16:creationId xmlns:a16="http://schemas.microsoft.com/office/drawing/2014/main" id="{1EBEB707-B24B-F665-EE43-D2F247CD757A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475488" y="1124712"/>
            <a:ext cx="4023360" cy="3200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3700"/>
              <a:t>SB1</a:t>
            </a:r>
            <a:br>
              <a:rPr lang="en-US" sz="3700"/>
            </a:br>
            <a:r>
              <a:rPr lang="en-US" sz="3700"/>
              <a:t>Syllabus Compliance</a:t>
            </a:r>
            <a:br>
              <a:rPr lang="en-US" sz="3700"/>
            </a:br>
            <a:r>
              <a:rPr lang="en-US" sz="3700" b="1" i="1"/>
              <a:t>Training Updates</a:t>
            </a:r>
            <a:br>
              <a:rPr lang="en-US" sz="3700"/>
            </a:br>
            <a:br>
              <a:rPr lang="en-US" sz="3700"/>
            </a:br>
            <a:endParaRPr lang="en-US" sz="3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58D63-566F-331E-9830-BD4A87734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488" y="4873752"/>
            <a:ext cx="3931920" cy="120700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Academic Senate Update</a:t>
            </a:r>
          </a:p>
          <a:p>
            <a:pPr algn="l"/>
            <a:r>
              <a:rPr lang="en-US" dirty="0"/>
              <a:t>April 22, 2026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CC0456-958F-551C-876D-3839461A5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903" y="675008"/>
            <a:ext cx="5989326" cy="284341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6737D6-44F5-F2AF-BA6F-14F79FBB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530" y="3827750"/>
            <a:ext cx="2340864" cy="2340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6AB66E-6CB7-E8A4-D8A0-1212998B4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013" y="4222954"/>
            <a:ext cx="2871216" cy="15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5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53704-B296-7A3A-CCF3-98A43B02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kern="1200">
                <a:latin typeface="+mj-lt"/>
                <a:ea typeface="+mj-ea"/>
                <a:cs typeface="+mj-cs"/>
              </a:rPr>
              <a:t>Summer 2026</a:t>
            </a:r>
            <a:br>
              <a:rPr lang="en-US" sz="2600" kern="1200">
                <a:latin typeface="+mj-lt"/>
                <a:ea typeface="+mj-ea"/>
                <a:cs typeface="+mj-cs"/>
              </a:rPr>
            </a:br>
            <a:r>
              <a:rPr lang="en-US" sz="2600" kern="1200">
                <a:latin typeface="+mj-lt"/>
                <a:ea typeface="+mj-ea"/>
                <a:cs typeface="+mj-cs"/>
              </a:rPr>
              <a:t>Syllabus Submission/Approval Dates</a:t>
            </a:r>
            <a:br>
              <a:rPr lang="en-US" sz="2600" kern="1200">
                <a:latin typeface="+mj-lt"/>
                <a:ea typeface="+mj-ea"/>
                <a:cs typeface="+mj-cs"/>
              </a:rPr>
            </a:br>
            <a:r>
              <a:rPr lang="en-US" sz="2600" b="1" i="1" kern="1200">
                <a:latin typeface="+mj-lt"/>
                <a:ea typeface="+mj-ea"/>
                <a:cs typeface="+mj-cs"/>
              </a:rPr>
              <a:t>for YSU Faculty</a:t>
            </a: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CourseLeaf Logo">
            <a:extLst>
              <a:ext uri="{FF2B5EF4-FFF2-40B4-BE49-F238E27FC236}">
                <a16:creationId xmlns:a16="http://schemas.microsoft.com/office/drawing/2014/main" id="{AEC2E051-E603-CB6F-9FD4-B1C09C824D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C4FDEFC-ABE8-7D9F-83D6-D0F6E85D0A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831978"/>
              </p:ext>
            </p:extLst>
          </p:nvPr>
        </p:nvGraphicFramePr>
        <p:xfrm>
          <a:off x="1028066" y="2228087"/>
          <a:ext cx="10135869" cy="3948878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4447822">
                  <a:extLst>
                    <a:ext uri="{9D8B030D-6E8A-4147-A177-3AD203B41FA5}">
                      <a16:colId xmlns:a16="http://schemas.microsoft.com/office/drawing/2014/main" val="3992716336"/>
                    </a:ext>
                  </a:extLst>
                </a:gridCol>
                <a:gridCol w="3007367">
                  <a:extLst>
                    <a:ext uri="{9D8B030D-6E8A-4147-A177-3AD203B41FA5}">
                      <a16:colId xmlns:a16="http://schemas.microsoft.com/office/drawing/2014/main" val="1799731660"/>
                    </a:ext>
                  </a:extLst>
                </a:gridCol>
                <a:gridCol w="2680680">
                  <a:extLst>
                    <a:ext uri="{9D8B030D-6E8A-4147-A177-3AD203B41FA5}">
                      <a16:colId xmlns:a16="http://schemas.microsoft.com/office/drawing/2014/main" val="1202644456"/>
                    </a:ext>
                  </a:extLst>
                </a:gridCol>
              </a:tblGrid>
              <a:tr h="7957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Session(s)</a:t>
                      </a:r>
                    </a:p>
                  </a:txBody>
                  <a:tcPr marL="218633" marR="301152" marT="168179" marB="16817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Submission</a:t>
                      </a:r>
                    </a:p>
                  </a:txBody>
                  <a:tcPr marL="218633" marR="301152" marT="168179" marB="1681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Approval</a:t>
                      </a:r>
                    </a:p>
                  </a:txBody>
                  <a:tcPr marL="218633" marR="301152" marT="168179" marB="1681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766992"/>
                  </a:ext>
                </a:extLst>
              </a:tr>
              <a:tr h="7957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Full Term</a:t>
                      </a:r>
                    </a:p>
                  </a:txBody>
                  <a:tcPr marL="218633" marR="301152" marT="168179" marB="16817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 15, 2026</a:t>
                      </a:r>
                    </a:p>
                  </a:txBody>
                  <a:tcPr marL="218633" marR="301152" marT="168179" marB="1681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 22, 2026</a:t>
                      </a:r>
                    </a:p>
                  </a:txBody>
                  <a:tcPr marL="218633" marR="301152" marT="168179" marB="1681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603624"/>
                  </a:ext>
                </a:extLst>
              </a:tr>
              <a:tr h="117864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First 7 Weeks &amp; AOP Summer 1</a:t>
                      </a:r>
                    </a:p>
                  </a:txBody>
                  <a:tcPr marL="218633" marR="301152" marT="168179" marB="16817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 15, 2026</a:t>
                      </a:r>
                    </a:p>
                  </a:txBody>
                  <a:tcPr marL="218633" marR="301152" marT="168179" marB="1681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 22, 2026</a:t>
                      </a:r>
                    </a:p>
                  </a:txBody>
                  <a:tcPr marL="218633" marR="301152" marT="168179" marB="1681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600716"/>
                  </a:ext>
                </a:extLst>
              </a:tr>
              <a:tr h="117864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Second 7 Weeks &amp; AOP Summer 2</a:t>
                      </a:r>
                    </a:p>
                  </a:txBody>
                  <a:tcPr marL="218633" marR="301152" marT="168179" marB="16817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July 3, 2026</a:t>
                      </a:r>
                    </a:p>
                  </a:txBody>
                  <a:tcPr marL="218633" marR="301152" marT="168179" marB="1681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July 10, 2026</a:t>
                      </a:r>
                    </a:p>
                  </a:txBody>
                  <a:tcPr marL="218633" marR="301152" marT="168179" marB="1681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813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79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49F857-F3E4-4BD3-EC0E-8A63F557F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583EE78C-C3B9-7A3F-E6BB-F043E8BFF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B1A91-E94B-33C1-A9CC-18194860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Fall</a:t>
            </a:r>
            <a:r>
              <a:rPr lang="en-US" sz="2600" kern="1200" dirty="0">
                <a:latin typeface="+mj-lt"/>
                <a:ea typeface="+mj-ea"/>
                <a:cs typeface="+mj-cs"/>
              </a:rPr>
              <a:t> 2026</a:t>
            </a:r>
            <a:br>
              <a:rPr lang="en-US" sz="2600" kern="1200" dirty="0">
                <a:latin typeface="+mj-lt"/>
                <a:ea typeface="+mj-ea"/>
                <a:cs typeface="+mj-cs"/>
              </a:rPr>
            </a:br>
            <a:r>
              <a:rPr lang="en-US" sz="2600" kern="1200" dirty="0">
                <a:latin typeface="+mj-lt"/>
                <a:ea typeface="+mj-ea"/>
                <a:cs typeface="+mj-cs"/>
              </a:rPr>
              <a:t>Syllabus Submission/Approval Dates</a:t>
            </a:r>
            <a:br>
              <a:rPr lang="en-US" sz="2600" kern="1200" dirty="0">
                <a:latin typeface="+mj-lt"/>
                <a:ea typeface="+mj-ea"/>
                <a:cs typeface="+mj-cs"/>
              </a:rPr>
            </a:br>
            <a:r>
              <a:rPr lang="en-US" sz="2600" b="1" i="1" kern="1200" dirty="0">
                <a:latin typeface="+mj-lt"/>
                <a:ea typeface="+mj-ea"/>
                <a:cs typeface="+mj-cs"/>
              </a:rPr>
              <a:t>for YSU Faculty</a:t>
            </a: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9EF74FA0-671E-A84B-1BB5-FC781D2CA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AutoShape 2" descr="CourseLeaf Logo">
            <a:extLst>
              <a:ext uri="{FF2B5EF4-FFF2-40B4-BE49-F238E27FC236}">
                <a16:creationId xmlns:a16="http://schemas.microsoft.com/office/drawing/2014/main" id="{2474B23F-B60A-0E0B-1B2E-F7C75A693F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8E2B888-CDE3-8451-9868-2A9658456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072489"/>
              </p:ext>
            </p:extLst>
          </p:nvPr>
        </p:nvGraphicFramePr>
        <p:xfrm>
          <a:off x="731520" y="2055813"/>
          <a:ext cx="10424160" cy="3948878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4394326">
                  <a:extLst>
                    <a:ext uri="{9D8B030D-6E8A-4147-A177-3AD203B41FA5}">
                      <a16:colId xmlns:a16="http://schemas.microsoft.com/office/drawing/2014/main" val="3992716336"/>
                    </a:ext>
                  </a:extLst>
                </a:gridCol>
                <a:gridCol w="2984882">
                  <a:extLst>
                    <a:ext uri="{9D8B030D-6E8A-4147-A177-3AD203B41FA5}">
                      <a16:colId xmlns:a16="http://schemas.microsoft.com/office/drawing/2014/main" val="1799731660"/>
                    </a:ext>
                  </a:extLst>
                </a:gridCol>
                <a:gridCol w="3044952">
                  <a:extLst>
                    <a:ext uri="{9D8B030D-6E8A-4147-A177-3AD203B41FA5}">
                      <a16:colId xmlns:a16="http://schemas.microsoft.com/office/drawing/2014/main" val="1202644456"/>
                    </a:ext>
                  </a:extLst>
                </a:gridCol>
              </a:tblGrid>
              <a:tr h="7957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Session(s)</a:t>
                      </a:r>
                    </a:p>
                  </a:txBody>
                  <a:tcPr marL="218633" marR="301152" marT="168179" marB="16817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1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Submission</a:t>
                      </a:r>
                    </a:p>
                  </a:txBody>
                  <a:tcPr marL="218633" marR="301152" marT="168179" marB="1681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1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Approval</a:t>
                      </a:r>
                    </a:p>
                  </a:txBody>
                  <a:tcPr marL="218633" marR="301152" marT="168179" marB="1681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766992"/>
                  </a:ext>
                </a:extLst>
              </a:tr>
              <a:tr h="7957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Full Term</a:t>
                      </a:r>
                    </a:p>
                  </a:txBody>
                  <a:tcPr marL="218633" marR="301152" marT="168179" marB="16817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August 17, 2026</a:t>
                      </a:r>
                    </a:p>
                  </a:txBody>
                  <a:tcPr marL="218633" marR="301152" marT="168179" marB="1681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August 21, 2026</a:t>
                      </a:r>
                    </a:p>
                  </a:txBody>
                  <a:tcPr marL="218633" marR="301152" marT="168179" marB="1681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603624"/>
                  </a:ext>
                </a:extLst>
              </a:tr>
              <a:tr h="117864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First 7 Weeks &amp; AOP Fall 1</a:t>
                      </a:r>
                    </a:p>
                  </a:txBody>
                  <a:tcPr marL="218633" marR="301152" marT="168179" marB="16817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August 17, 2026</a:t>
                      </a:r>
                    </a:p>
                  </a:txBody>
                  <a:tcPr marL="218633" marR="301152" marT="168179" marB="1681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August 21, 2026</a:t>
                      </a:r>
                    </a:p>
                  </a:txBody>
                  <a:tcPr marL="218633" marR="301152" marT="168179" marB="1681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600716"/>
                  </a:ext>
                </a:extLst>
              </a:tr>
              <a:tr h="117864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Second 7 Weeks &amp; AOP Fall 2</a:t>
                      </a:r>
                    </a:p>
                  </a:txBody>
                  <a:tcPr marL="218633" marR="301152" marT="168179" marB="16817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October 12, 2026</a:t>
                      </a:r>
                    </a:p>
                  </a:txBody>
                  <a:tcPr marL="218633" marR="301152" marT="168179" marB="1681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October 16, 2026</a:t>
                      </a:r>
                    </a:p>
                  </a:txBody>
                  <a:tcPr marL="218633" marR="301152" marT="168179" marB="16817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813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30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CE87A-4CAB-6619-7C29-CF7DDE5A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/>
              <a:t>Upcoming and Ongoing Trainings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CCCD335-6008-2457-211F-A53081C53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272684"/>
              </p:ext>
            </p:extLst>
          </p:nvPr>
        </p:nvGraphicFramePr>
        <p:xfrm>
          <a:off x="952901" y="2228087"/>
          <a:ext cx="10239192" cy="402252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82648">
                  <a:extLst>
                    <a:ext uri="{9D8B030D-6E8A-4147-A177-3AD203B41FA5}">
                      <a16:colId xmlns:a16="http://schemas.microsoft.com/office/drawing/2014/main" val="3918216908"/>
                    </a:ext>
                  </a:extLst>
                </a:gridCol>
                <a:gridCol w="4716101">
                  <a:extLst>
                    <a:ext uri="{9D8B030D-6E8A-4147-A177-3AD203B41FA5}">
                      <a16:colId xmlns:a16="http://schemas.microsoft.com/office/drawing/2014/main" val="2091478043"/>
                    </a:ext>
                  </a:extLst>
                </a:gridCol>
                <a:gridCol w="2640443">
                  <a:extLst>
                    <a:ext uri="{9D8B030D-6E8A-4147-A177-3AD203B41FA5}">
                      <a16:colId xmlns:a16="http://schemas.microsoft.com/office/drawing/2014/main" val="3890068635"/>
                    </a:ext>
                  </a:extLst>
                </a:gridCol>
              </a:tblGrid>
              <a:tr h="394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Week of</a:t>
                      </a:r>
                    </a:p>
                  </a:txBody>
                  <a:tcPr marL="67420" marR="96314" marT="19263" marB="14447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Session Dates</a:t>
                      </a: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567460"/>
                  </a:ext>
                </a:extLst>
              </a:tr>
              <a:tr h="394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April 27, 2026</a:t>
                      </a:r>
                    </a:p>
                  </a:txBody>
                  <a:tcPr marL="67420" marR="96314" marT="19263" marB="14447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Tues, Apr 28 &amp; Thurs, Apr 30</a:t>
                      </a: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3:00–4:00 PM</a:t>
                      </a: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065222"/>
                  </a:ext>
                </a:extLst>
              </a:tr>
              <a:tr h="394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May 4, 2026</a:t>
                      </a:r>
                    </a:p>
                  </a:txBody>
                  <a:tcPr marL="67420" marR="96314" marT="19263" marB="14447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Mon, May 4 &amp; Wed, May 6</a:t>
                      </a: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4:00–5:00 PM</a:t>
                      </a: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111966"/>
                  </a:ext>
                </a:extLst>
              </a:tr>
              <a:tr h="394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May 11, 2026</a:t>
                      </a:r>
                    </a:p>
                  </a:txBody>
                  <a:tcPr marL="67420" marR="96314" marT="19263" marB="14447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Mon, May 11 &amp; Tues, May 12</a:t>
                      </a: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4:00–5:00 PM</a:t>
                      </a: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157364"/>
                  </a:ext>
                </a:extLst>
              </a:tr>
              <a:tr h="394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May 25, 2026</a:t>
                      </a:r>
                    </a:p>
                  </a:txBody>
                  <a:tcPr marL="67420" marR="96314" marT="19263" marB="14447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Sessions held this week</a:t>
                      </a: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 cap="none" spc="0" dirty="0">
                          <a:solidFill>
                            <a:schemeClr val="accent2"/>
                          </a:solidFill>
                        </a:rPr>
                        <a:t>TBD</a:t>
                      </a:r>
                      <a:endParaRPr lang="en-US" sz="1300" cap="none" spc="0" dirty="0">
                        <a:solidFill>
                          <a:schemeClr val="accent2"/>
                        </a:solidFill>
                      </a:endParaRP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438870"/>
                  </a:ext>
                </a:extLst>
              </a:tr>
              <a:tr h="394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June 8, 2026</a:t>
                      </a:r>
                    </a:p>
                  </a:txBody>
                  <a:tcPr marL="67420" marR="96314" marT="19263" marB="14447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Sessions held this week</a:t>
                      </a: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 cap="none" spc="0" dirty="0">
                          <a:solidFill>
                            <a:schemeClr val="accent2"/>
                          </a:solidFill>
                        </a:rPr>
                        <a:t>TBD</a:t>
                      </a:r>
                      <a:endParaRPr lang="en-US" sz="1300" cap="none" spc="0" dirty="0">
                        <a:solidFill>
                          <a:schemeClr val="accent2"/>
                        </a:solidFill>
                      </a:endParaRP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566968"/>
                  </a:ext>
                </a:extLst>
              </a:tr>
              <a:tr h="394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June 22, 2026</a:t>
                      </a:r>
                    </a:p>
                  </a:txBody>
                  <a:tcPr marL="67420" marR="96314" marT="19263" marB="14447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Sessions held this week</a:t>
                      </a: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 cap="none" spc="0" dirty="0">
                          <a:solidFill>
                            <a:schemeClr val="accent2"/>
                          </a:solidFill>
                        </a:rPr>
                        <a:t>TBD</a:t>
                      </a:r>
                      <a:endParaRPr lang="en-US" sz="1300" cap="none" spc="0" dirty="0">
                        <a:solidFill>
                          <a:schemeClr val="accent2"/>
                        </a:solidFill>
                      </a:endParaRP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412004"/>
                  </a:ext>
                </a:extLst>
              </a:tr>
              <a:tr h="394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July 6, 2026</a:t>
                      </a:r>
                    </a:p>
                  </a:txBody>
                  <a:tcPr marL="67420" marR="96314" marT="19263" marB="14447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Sessions held this week</a:t>
                      </a: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 cap="none" spc="0" dirty="0">
                          <a:solidFill>
                            <a:schemeClr val="accent2"/>
                          </a:solidFill>
                        </a:rPr>
                        <a:t>TBD</a:t>
                      </a:r>
                      <a:endParaRPr lang="en-US" sz="1300" cap="none" spc="0" dirty="0">
                        <a:solidFill>
                          <a:schemeClr val="accent2"/>
                        </a:solidFill>
                      </a:endParaRP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351728"/>
                  </a:ext>
                </a:extLst>
              </a:tr>
              <a:tr h="394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July 20, 2026</a:t>
                      </a:r>
                    </a:p>
                  </a:txBody>
                  <a:tcPr marL="67420" marR="96314" marT="19263" marB="14447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Sessions held this week</a:t>
                      </a: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 cap="none" spc="0" dirty="0">
                          <a:solidFill>
                            <a:schemeClr val="accent2"/>
                          </a:solidFill>
                        </a:rPr>
                        <a:t>TBD</a:t>
                      </a:r>
                      <a:endParaRPr lang="en-US" sz="1300" cap="none" spc="0" dirty="0">
                        <a:solidFill>
                          <a:schemeClr val="accent2"/>
                        </a:solidFill>
                      </a:endParaRP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367840"/>
                  </a:ext>
                </a:extLst>
              </a:tr>
              <a:tr h="394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August 3, 2026</a:t>
                      </a:r>
                    </a:p>
                  </a:txBody>
                  <a:tcPr marL="67420" marR="96314" marT="19263" marB="14447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Sessions held this week</a:t>
                      </a: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 cap="none" spc="0" dirty="0">
                          <a:solidFill>
                            <a:schemeClr val="accent2"/>
                          </a:solidFill>
                        </a:rPr>
                        <a:t>TBD</a:t>
                      </a:r>
                      <a:endParaRPr lang="en-US" sz="1300" cap="none" spc="0" dirty="0">
                        <a:solidFill>
                          <a:schemeClr val="accent2"/>
                        </a:solidFill>
                      </a:endParaRPr>
                    </a:p>
                  </a:txBody>
                  <a:tcPr marL="67420" marR="96314" marT="19263" marB="1444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76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47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1E1D6-3135-4EE9-5510-CB6D58E8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US" sz="5400"/>
              <a:t>Additional Training Resources</a:t>
            </a:r>
          </a:p>
        </p:txBody>
      </p:sp>
      <p:sp>
        <p:nvSpPr>
          <p:cNvPr id="60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9FCD-6567-6CAC-0A66-AC95A9709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Trainings will be recorded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IT Training Services is creating a </a:t>
            </a:r>
            <a:r>
              <a:rPr lang="en-US" sz="2200" dirty="0" err="1">
                <a:hlinkClick r:id="rId2"/>
              </a:rPr>
              <a:t>CourseLeaf</a:t>
            </a:r>
            <a:r>
              <a:rPr lang="en-US" sz="2200" dirty="0">
                <a:hlinkClick r:id="rId2"/>
              </a:rPr>
              <a:t> SYL Toolkit  </a:t>
            </a:r>
            <a:r>
              <a:rPr lang="en-US" sz="2200" dirty="0"/>
              <a:t>(under development)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IT Training Services will offer “drop in” hours throughout the summer – </a:t>
            </a:r>
            <a:r>
              <a:rPr lang="en-US" sz="2200" b="1" i="1" dirty="0"/>
              <a:t>virtually and in person.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B20184-7FFE-4628-0C27-49A653902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397" y="502825"/>
            <a:ext cx="2603605" cy="2603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B29910-A652-47BD-381D-5FA2D9523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328" y="502825"/>
            <a:ext cx="2603605" cy="2603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0644E5-AFAB-7DC9-4271-F689F9592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812" y="3426258"/>
            <a:ext cx="2750705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5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761A-9491-C538-F41A-F010293B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388FE-DFA1-E561-C436-3F8C4526F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26C54-4A04-87B1-E2CA-E4A38404B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9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284A7-1582-F1C4-0805-DF41CE5B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Register or Drop In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AA78EF-4FE8-826C-5502-11746AE0B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495" y="845711"/>
            <a:ext cx="6517047" cy="3935281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Register to attend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or</a:t>
            </a:r>
          </a:p>
          <a:p>
            <a:r>
              <a:rPr lang="en-US" dirty="0"/>
              <a:t>Drop In at the scheduled times:</a:t>
            </a:r>
          </a:p>
          <a:p>
            <a:pPr lvl="1"/>
            <a:r>
              <a:rPr lang="en-US" dirty="0"/>
              <a:t>https://ysu.webex.com/meet/rsdonaldson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C5B7799-2F27-56CD-E350-F60F8C45C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286" y="3112945"/>
            <a:ext cx="3514500" cy="351450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1617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306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Wingdings</vt:lpstr>
      <vt:lpstr>Office Theme</vt:lpstr>
      <vt:lpstr>SB1 Syllabus Compliance Training Updates  </vt:lpstr>
      <vt:lpstr>Summer 2026 Syllabus Submission/Approval Dates for YSU Faculty</vt:lpstr>
      <vt:lpstr>Fall 2026 Syllabus Submission/Approval Dates for YSU Faculty</vt:lpstr>
      <vt:lpstr>Upcoming and Ongoing Trainings</vt:lpstr>
      <vt:lpstr>Additional Training Resources</vt:lpstr>
      <vt:lpstr>PowerPoint Presentation</vt:lpstr>
      <vt:lpstr>Register or Drop 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Kristine Still</dc:creator>
  <cp:lastModifiedBy>Rosalyn Donaldson</cp:lastModifiedBy>
  <cp:revision>2</cp:revision>
  <dcterms:created xsi:type="dcterms:W3CDTF">2026-04-21T18:06:57Z</dcterms:created>
  <dcterms:modified xsi:type="dcterms:W3CDTF">2026-04-21T21:03:57Z</dcterms:modified>
</cp:coreProperties>
</file>