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4"/>
  </p:notesMasterIdLst>
  <p:handoutMasterIdLst>
    <p:handoutMasterId r:id="rId25"/>
  </p:handoutMasterIdLst>
  <p:sldIdLst>
    <p:sldId id="307" r:id="rId3"/>
    <p:sldId id="317" r:id="rId4"/>
    <p:sldId id="306" r:id="rId5"/>
    <p:sldId id="312" r:id="rId6"/>
    <p:sldId id="308" r:id="rId7"/>
    <p:sldId id="316" r:id="rId8"/>
    <p:sldId id="315" r:id="rId9"/>
    <p:sldId id="310" r:id="rId10"/>
    <p:sldId id="305" r:id="rId11"/>
    <p:sldId id="311" r:id="rId12"/>
    <p:sldId id="309" r:id="rId13"/>
    <p:sldId id="313" r:id="rId14"/>
    <p:sldId id="304" r:id="rId15"/>
    <p:sldId id="286" r:id="rId16"/>
    <p:sldId id="287" r:id="rId17"/>
    <p:sldId id="288" r:id="rId18"/>
    <p:sldId id="299" r:id="rId19"/>
    <p:sldId id="297" r:id="rId20"/>
    <p:sldId id="298" r:id="rId21"/>
    <p:sldId id="314" r:id="rId22"/>
    <p:sldId id="301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1930"/>
    <a:srgbClr val="6D6D6D"/>
    <a:srgbClr val="69071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29" autoAdjust="0"/>
    <p:restoredTop sz="94651" autoAdjust="0"/>
  </p:normalViewPr>
  <p:slideViewPr>
    <p:cSldViewPr snapToGrid="0" snapToObjects="1">
      <p:cViewPr varScale="1">
        <p:scale>
          <a:sx n="109" d="100"/>
          <a:sy n="109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01B42C-91E5-42D0-9890-83D0DF1EEBD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1D6B138-C32E-46AE-99FA-893C5FE669D7}">
      <dgm:prSet phldrT="[Text]"/>
      <dgm:spPr/>
      <dgm:t>
        <a:bodyPr/>
        <a:lstStyle/>
        <a:p>
          <a:r>
            <a:rPr lang="en-US" dirty="0" smtClean="0">
              <a:solidFill>
                <a:srgbClr val="FFFF00"/>
              </a:solidFill>
            </a:rPr>
            <a:t>Fall 2018</a:t>
          </a:r>
        </a:p>
        <a:p>
          <a:r>
            <a:rPr lang="en-US" dirty="0" smtClean="0">
              <a:solidFill>
                <a:srgbClr val="FFFF00"/>
              </a:solidFill>
            </a:rPr>
            <a:t>Who are we?</a:t>
          </a:r>
        </a:p>
        <a:p>
          <a:r>
            <a:rPr lang="en-US" dirty="0" smtClean="0">
              <a:solidFill>
                <a:srgbClr val="FFFF00"/>
              </a:solidFill>
            </a:rPr>
            <a:t>Value proposition</a:t>
          </a:r>
          <a:endParaRPr lang="en-US" dirty="0">
            <a:solidFill>
              <a:srgbClr val="FFFF00"/>
            </a:solidFill>
          </a:endParaRPr>
        </a:p>
      </dgm:t>
    </dgm:pt>
    <dgm:pt modelId="{31E9015B-D074-494D-A6F3-AD19C31B489F}" type="parTrans" cxnId="{17422E6A-0893-4941-9ECB-91987DBDFB83}">
      <dgm:prSet/>
      <dgm:spPr/>
      <dgm:t>
        <a:bodyPr/>
        <a:lstStyle/>
        <a:p>
          <a:endParaRPr lang="en-US"/>
        </a:p>
      </dgm:t>
    </dgm:pt>
    <dgm:pt modelId="{503552B6-62B6-426E-8A44-D501BCF6D09B}" type="sibTrans" cxnId="{17422E6A-0893-4941-9ECB-91987DBDFB83}">
      <dgm:prSet/>
      <dgm:spPr/>
      <dgm:t>
        <a:bodyPr/>
        <a:lstStyle/>
        <a:p>
          <a:endParaRPr lang="en-US"/>
        </a:p>
      </dgm:t>
    </dgm:pt>
    <dgm:pt modelId="{8975411A-41AD-4B82-BD04-72D77BD288E9}">
      <dgm:prSet phldrT="[Text]"/>
      <dgm:spPr/>
      <dgm:t>
        <a:bodyPr/>
        <a:lstStyle/>
        <a:p>
          <a:r>
            <a:rPr lang="en-US" dirty="0" smtClean="0"/>
            <a:t>Spring 2019</a:t>
          </a:r>
        </a:p>
        <a:p>
          <a:r>
            <a:rPr lang="en-US" dirty="0" smtClean="0"/>
            <a:t>SWOT</a:t>
          </a:r>
        </a:p>
        <a:p>
          <a:r>
            <a:rPr lang="en-US" dirty="0" smtClean="0"/>
            <a:t>Where do we go?</a:t>
          </a:r>
        </a:p>
        <a:p>
          <a:r>
            <a:rPr lang="en-US" dirty="0" smtClean="0"/>
            <a:t>New value proposition</a:t>
          </a:r>
          <a:endParaRPr lang="en-US" dirty="0"/>
        </a:p>
      </dgm:t>
    </dgm:pt>
    <dgm:pt modelId="{912A2B9C-82A8-4B05-BDF4-0D0AC8F6AB48}" type="parTrans" cxnId="{6159F621-5297-40E5-B9B2-82842C8D1550}">
      <dgm:prSet/>
      <dgm:spPr/>
      <dgm:t>
        <a:bodyPr/>
        <a:lstStyle/>
        <a:p>
          <a:endParaRPr lang="en-US"/>
        </a:p>
      </dgm:t>
    </dgm:pt>
    <dgm:pt modelId="{E4E2291A-835B-4884-B6A9-663C21B43322}" type="sibTrans" cxnId="{6159F621-5297-40E5-B9B2-82842C8D1550}">
      <dgm:prSet/>
      <dgm:spPr/>
      <dgm:t>
        <a:bodyPr/>
        <a:lstStyle/>
        <a:p>
          <a:endParaRPr lang="en-US"/>
        </a:p>
      </dgm:t>
    </dgm:pt>
    <dgm:pt modelId="{6CE617F9-5934-4CB7-B2F2-8B43133D76C1}">
      <dgm:prSet phldrT="[Text]"/>
      <dgm:spPr/>
      <dgm:t>
        <a:bodyPr/>
        <a:lstStyle/>
        <a:p>
          <a:r>
            <a:rPr lang="en-US" b="1" dirty="0" smtClean="0">
              <a:solidFill>
                <a:schemeClr val="accent6">
                  <a:lumMod val="40000"/>
                  <a:lumOff val="60000"/>
                </a:schemeClr>
              </a:solidFill>
            </a:rPr>
            <a:t>Summer/Fall 2019</a:t>
          </a:r>
        </a:p>
        <a:p>
          <a:r>
            <a:rPr lang="en-US" b="1" dirty="0" smtClean="0">
              <a:solidFill>
                <a:schemeClr val="accent6">
                  <a:lumMod val="40000"/>
                  <a:lumOff val="60000"/>
                </a:schemeClr>
              </a:solidFill>
            </a:rPr>
            <a:t>Academic Optimization</a:t>
          </a:r>
          <a:endParaRPr lang="en-US" b="1" dirty="0">
            <a:solidFill>
              <a:schemeClr val="accent6">
                <a:lumMod val="40000"/>
                <a:lumOff val="60000"/>
              </a:schemeClr>
            </a:solidFill>
          </a:endParaRPr>
        </a:p>
      </dgm:t>
    </dgm:pt>
    <dgm:pt modelId="{AC3632A8-5221-4FB5-999D-656F5E05DC6A}" type="parTrans" cxnId="{BA85791D-2CAA-4872-8AB7-14B025BF2EE0}">
      <dgm:prSet/>
      <dgm:spPr/>
      <dgm:t>
        <a:bodyPr/>
        <a:lstStyle/>
        <a:p>
          <a:endParaRPr lang="en-US"/>
        </a:p>
      </dgm:t>
    </dgm:pt>
    <dgm:pt modelId="{DDC5B33E-73BC-45D3-BD14-0F19B3A81162}" type="sibTrans" cxnId="{BA85791D-2CAA-4872-8AB7-14B025BF2EE0}">
      <dgm:prSet/>
      <dgm:spPr/>
      <dgm:t>
        <a:bodyPr/>
        <a:lstStyle/>
        <a:p>
          <a:endParaRPr lang="en-US"/>
        </a:p>
      </dgm:t>
    </dgm:pt>
    <dgm:pt modelId="{4057C606-DE2C-45CF-A2DD-2294377681C9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Spring 2020</a:t>
          </a:r>
        </a:p>
        <a:p>
          <a:r>
            <a:rPr lang="en-US" sz="1400" dirty="0" smtClean="0">
              <a:solidFill>
                <a:schemeClr val="tx1"/>
              </a:solidFill>
            </a:rPr>
            <a:t>Optimize FY-21 resources with Strategic Priorities</a:t>
          </a:r>
          <a:endParaRPr lang="en-US" sz="1400" dirty="0">
            <a:solidFill>
              <a:schemeClr val="tx1"/>
            </a:solidFill>
          </a:endParaRPr>
        </a:p>
      </dgm:t>
    </dgm:pt>
    <dgm:pt modelId="{D479900A-1A0A-4125-8E74-CACEAA9990BB}" type="parTrans" cxnId="{FC465981-0264-48C4-81A4-08D9AD2741BE}">
      <dgm:prSet/>
      <dgm:spPr/>
      <dgm:t>
        <a:bodyPr/>
        <a:lstStyle/>
        <a:p>
          <a:endParaRPr lang="en-US"/>
        </a:p>
      </dgm:t>
    </dgm:pt>
    <dgm:pt modelId="{BC49241D-618E-4AA3-AD9A-6C9A9E5E4AF3}" type="sibTrans" cxnId="{FC465981-0264-48C4-81A4-08D9AD2741BE}">
      <dgm:prSet/>
      <dgm:spPr/>
      <dgm:t>
        <a:bodyPr/>
        <a:lstStyle/>
        <a:p>
          <a:endParaRPr lang="en-US"/>
        </a:p>
      </dgm:t>
    </dgm:pt>
    <dgm:pt modelId="{B572213E-2D4D-49DE-AF32-D2B2A796D658}" type="pres">
      <dgm:prSet presAssocID="{8101B42C-91E5-42D0-9890-83D0DF1EEBD3}" presName="Name0" presStyleCnt="0">
        <dgm:presLayoutVars>
          <dgm:dir/>
          <dgm:animLvl val="lvl"/>
          <dgm:resizeHandles val="exact"/>
        </dgm:presLayoutVars>
      </dgm:prSet>
      <dgm:spPr/>
    </dgm:pt>
    <dgm:pt modelId="{2722F8FD-A6E8-49B8-B455-945EE1C38DCA}" type="pres">
      <dgm:prSet presAssocID="{61D6B138-C32E-46AE-99FA-893C5FE669D7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C6325E-90B8-4038-AFEA-E0379762CA10}" type="pres">
      <dgm:prSet presAssocID="{503552B6-62B6-426E-8A44-D501BCF6D09B}" presName="parTxOnlySpace" presStyleCnt="0"/>
      <dgm:spPr/>
    </dgm:pt>
    <dgm:pt modelId="{3908FFF4-1F39-42D2-9A9E-89038C6953F3}" type="pres">
      <dgm:prSet presAssocID="{8975411A-41AD-4B82-BD04-72D77BD288E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B861B-0450-49A2-A0B2-406936951185}" type="pres">
      <dgm:prSet presAssocID="{E4E2291A-835B-4884-B6A9-663C21B43322}" presName="parTxOnlySpace" presStyleCnt="0"/>
      <dgm:spPr/>
    </dgm:pt>
    <dgm:pt modelId="{8FB8BD87-3C91-4F88-BDBD-4908F6154C03}" type="pres">
      <dgm:prSet presAssocID="{6CE617F9-5934-4CB7-B2F2-8B43133D76C1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8081CE-5CA2-478E-A37B-40FAA2B5AAEC}" type="pres">
      <dgm:prSet presAssocID="{DDC5B33E-73BC-45D3-BD14-0F19B3A81162}" presName="parTxOnlySpace" presStyleCnt="0"/>
      <dgm:spPr/>
    </dgm:pt>
    <dgm:pt modelId="{9589201E-F057-455C-8481-9D5DD548AEC3}" type="pres">
      <dgm:prSet presAssocID="{4057C606-DE2C-45CF-A2DD-2294377681C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7FE977-AC47-43EC-90B3-653557A077A0}" type="presOf" srcId="{4057C606-DE2C-45CF-A2DD-2294377681C9}" destId="{9589201E-F057-455C-8481-9D5DD548AEC3}" srcOrd="0" destOrd="0" presId="urn:microsoft.com/office/officeart/2005/8/layout/chevron1"/>
    <dgm:cxn modelId="{BA85791D-2CAA-4872-8AB7-14B025BF2EE0}" srcId="{8101B42C-91E5-42D0-9890-83D0DF1EEBD3}" destId="{6CE617F9-5934-4CB7-B2F2-8B43133D76C1}" srcOrd="2" destOrd="0" parTransId="{AC3632A8-5221-4FB5-999D-656F5E05DC6A}" sibTransId="{DDC5B33E-73BC-45D3-BD14-0F19B3A81162}"/>
    <dgm:cxn modelId="{9390988B-BF35-42F4-999B-55BC405C3B28}" type="presOf" srcId="{61D6B138-C32E-46AE-99FA-893C5FE669D7}" destId="{2722F8FD-A6E8-49B8-B455-945EE1C38DCA}" srcOrd="0" destOrd="0" presId="urn:microsoft.com/office/officeart/2005/8/layout/chevron1"/>
    <dgm:cxn modelId="{583BDF78-47E9-45CA-9972-C01C345E456F}" type="presOf" srcId="{8975411A-41AD-4B82-BD04-72D77BD288E9}" destId="{3908FFF4-1F39-42D2-9A9E-89038C6953F3}" srcOrd="0" destOrd="0" presId="urn:microsoft.com/office/officeart/2005/8/layout/chevron1"/>
    <dgm:cxn modelId="{FC465981-0264-48C4-81A4-08D9AD2741BE}" srcId="{8101B42C-91E5-42D0-9890-83D0DF1EEBD3}" destId="{4057C606-DE2C-45CF-A2DD-2294377681C9}" srcOrd="3" destOrd="0" parTransId="{D479900A-1A0A-4125-8E74-CACEAA9990BB}" sibTransId="{BC49241D-618E-4AA3-AD9A-6C9A9E5E4AF3}"/>
    <dgm:cxn modelId="{CE97D30E-992E-4CDA-B732-43D3002E13DE}" type="presOf" srcId="{8101B42C-91E5-42D0-9890-83D0DF1EEBD3}" destId="{B572213E-2D4D-49DE-AF32-D2B2A796D658}" srcOrd="0" destOrd="0" presId="urn:microsoft.com/office/officeart/2005/8/layout/chevron1"/>
    <dgm:cxn modelId="{6159F621-5297-40E5-B9B2-82842C8D1550}" srcId="{8101B42C-91E5-42D0-9890-83D0DF1EEBD3}" destId="{8975411A-41AD-4B82-BD04-72D77BD288E9}" srcOrd="1" destOrd="0" parTransId="{912A2B9C-82A8-4B05-BDF4-0D0AC8F6AB48}" sibTransId="{E4E2291A-835B-4884-B6A9-663C21B43322}"/>
    <dgm:cxn modelId="{17422E6A-0893-4941-9ECB-91987DBDFB83}" srcId="{8101B42C-91E5-42D0-9890-83D0DF1EEBD3}" destId="{61D6B138-C32E-46AE-99FA-893C5FE669D7}" srcOrd="0" destOrd="0" parTransId="{31E9015B-D074-494D-A6F3-AD19C31B489F}" sibTransId="{503552B6-62B6-426E-8A44-D501BCF6D09B}"/>
    <dgm:cxn modelId="{BC7A011F-B8CD-44D1-8413-291335F85D74}" type="presOf" srcId="{6CE617F9-5934-4CB7-B2F2-8B43133D76C1}" destId="{8FB8BD87-3C91-4F88-BDBD-4908F6154C03}" srcOrd="0" destOrd="0" presId="urn:microsoft.com/office/officeart/2005/8/layout/chevron1"/>
    <dgm:cxn modelId="{7BBB7041-0A7D-40A3-9243-A46E4F802E93}" type="presParOf" srcId="{B572213E-2D4D-49DE-AF32-D2B2A796D658}" destId="{2722F8FD-A6E8-49B8-B455-945EE1C38DCA}" srcOrd="0" destOrd="0" presId="urn:microsoft.com/office/officeart/2005/8/layout/chevron1"/>
    <dgm:cxn modelId="{A0A9763F-27E0-4BEE-B23B-D3352361D913}" type="presParOf" srcId="{B572213E-2D4D-49DE-AF32-D2B2A796D658}" destId="{A8C6325E-90B8-4038-AFEA-E0379762CA10}" srcOrd="1" destOrd="0" presId="urn:microsoft.com/office/officeart/2005/8/layout/chevron1"/>
    <dgm:cxn modelId="{297387D6-F72C-499F-A63C-9D30C82EF2DF}" type="presParOf" srcId="{B572213E-2D4D-49DE-AF32-D2B2A796D658}" destId="{3908FFF4-1F39-42D2-9A9E-89038C6953F3}" srcOrd="2" destOrd="0" presId="urn:microsoft.com/office/officeart/2005/8/layout/chevron1"/>
    <dgm:cxn modelId="{7DFE5214-9BAC-49B5-92E7-26ACD43E1DFF}" type="presParOf" srcId="{B572213E-2D4D-49DE-AF32-D2B2A796D658}" destId="{C7DB861B-0450-49A2-A0B2-406936951185}" srcOrd="3" destOrd="0" presId="urn:microsoft.com/office/officeart/2005/8/layout/chevron1"/>
    <dgm:cxn modelId="{0038ABCA-798D-4B55-ABE1-D15127804E6A}" type="presParOf" srcId="{B572213E-2D4D-49DE-AF32-D2B2A796D658}" destId="{8FB8BD87-3C91-4F88-BDBD-4908F6154C03}" srcOrd="4" destOrd="0" presId="urn:microsoft.com/office/officeart/2005/8/layout/chevron1"/>
    <dgm:cxn modelId="{BE7D0845-0F63-4AC0-BE1A-12AFFF2B4EE9}" type="presParOf" srcId="{B572213E-2D4D-49DE-AF32-D2B2A796D658}" destId="{5D8081CE-5CA2-478E-A37B-40FAA2B5AAEC}" srcOrd="5" destOrd="0" presId="urn:microsoft.com/office/officeart/2005/8/layout/chevron1"/>
    <dgm:cxn modelId="{3B7C4068-3555-44EC-8D0B-DFAAAA08C13F}" type="presParOf" srcId="{B572213E-2D4D-49DE-AF32-D2B2A796D658}" destId="{9589201E-F057-455C-8481-9D5DD548AEC3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22F8FD-A6E8-49B8-B455-945EE1C38DCA}">
      <dsp:nvSpPr>
        <dsp:cNvPr id="0" name=""/>
        <dsp:cNvSpPr/>
      </dsp:nvSpPr>
      <dsp:spPr>
        <a:xfrm>
          <a:off x="4314" y="1607060"/>
          <a:ext cx="2511733" cy="100469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FFFF00"/>
              </a:solidFill>
            </a:rPr>
            <a:t>Fall 2018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FFFF00"/>
              </a:solidFill>
            </a:rPr>
            <a:t>Who are we?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FFFF00"/>
              </a:solidFill>
            </a:rPr>
            <a:t>Value proposition</a:t>
          </a:r>
          <a:endParaRPr lang="en-US" sz="1200" kern="1200" dirty="0">
            <a:solidFill>
              <a:srgbClr val="FFFF00"/>
            </a:solidFill>
          </a:endParaRPr>
        </a:p>
      </dsp:txBody>
      <dsp:txXfrm>
        <a:off x="506661" y="1607060"/>
        <a:ext cx="1507040" cy="1004693"/>
      </dsp:txXfrm>
    </dsp:sp>
    <dsp:sp modelId="{3908FFF4-1F39-42D2-9A9E-89038C6953F3}">
      <dsp:nvSpPr>
        <dsp:cNvPr id="0" name=""/>
        <dsp:cNvSpPr/>
      </dsp:nvSpPr>
      <dsp:spPr>
        <a:xfrm>
          <a:off x="2264875" y="1607060"/>
          <a:ext cx="2511733" cy="100469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Spring 2019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SWOT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Where do we go?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New value proposition</a:t>
          </a:r>
          <a:endParaRPr lang="en-US" sz="1200" kern="1200" dirty="0"/>
        </a:p>
      </dsp:txBody>
      <dsp:txXfrm>
        <a:off x="2767222" y="1607060"/>
        <a:ext cx="1507040" cy="1004693"/>
      </dsp:txXfrm>
    </dsp:sp>
    <dsp:sp modelId="{8FB8BD87-3C91-4F88-BDBD-4908F6154C03}">
      <dsp:nvSpPr>
        <dsp:cNvPr id="0" name=""/>
        <dsp:cNvSpPr/>
      </dsp:nvSpPr>
      <dsp:spPr>
        <a:xfrm>
          <a:off x="4525435" y="1607060"/>
          <a:ext cx="2511733" cy="100469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accent6">
                  <a:lumMod val="40000"/>
                  <a:lumOff val="60000"/>
                </a:schemeClr>
              </a:solidFill>
            </a:rPr>
            <a:t>Summer/Fall 2019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accent6">
                  <a:lumMod val="40000"/>
                  <a:lumOff val="60000"/>
                </a:schemeClr>
              </a:solidFill>
            </a:rPr>
            <a:t>Academic Optimization</a:t>
          </a:r>
          <a:endParaRPr lang="en-US" sz="1200" b="1" kern="1200" dirty="0">
            <a:solidFill>
              <a:schemeClr val="accent6">
                <a:lumMod val="40000"/>
                <a:lumOff val="60000"/>
              </a:schemeClr>
            </a:solidFill>
          </a:endParaRPr>
        </a:p>
      </dsp:txBody>
      <dsp:txXfrm>
        <a:off x="5027782" y="1607060"/>
        <a:ext cx="1507040" cy="1004693"/>
      </dsp:txXfrm>
    </dsp:sp>
    <dsp:sp modelId="{9589201E-F057-455C-8481-9D5DD548AEC3}">
      <dsp:nvSpPr>
        <dsp:cNvPr id="0" name=""/>
        <dsp:cNvSpPr/>
      </dsp:nvSpPr>
      <dsp:spPr>
        <a:xfrm>
          <a:off x="6785995" y="1607060"/>
          <a:ext cx="2511733" cy="100469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Spring 2020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Optimize FY-21 resources with Strategic Priorities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7288342" y="1607060"/>
        <a:ext cx="1507040" cy="10046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3"/>
            <a:ext cx="3038475" cy="466726"/>
          </a:xfrm>
          <a:prstGeom prst="rect">
            <a:avLst/>
          </a:prstGeom>
        </p:spPr>
        <p:txBody>
          <a:bodyPr vert="horz" lIns="91079" tIns="45538" rIns="91079" bIns="4553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4" y="3"/>
            <a:ext cx="3038475" cy="466726"/>
          </a:xfrm>
          <a:prstGeom prst="rect">
            <a:avLst/>
          </a:prstGeom>
        </p:spPr>
        <p:txBody>
          <a:bodyPr vert="horz" lIns="91079" tIns="45538" rIns="91079" bIns="45538" rtlCol="0"/>
          <a:lstStyle>
            <a:lvl1pPr algn="r">
              <a:defRPr sz="1200"/>
            </a:lvl1pPr>
          </a:lstStyle>
          <a:p>
            <a:fld id="{A08BF4AA-95C6-4A64-AE73-517BE543259A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8" y="8829680"/>
            <a:ext cx="3038475" cy="466726"/>
          </a:xfrm>
          <a:prstGeom prst="rect">
            <a:avLst/>
          </a:prstGeom>
        </p:spPr>
        <p:txBody>
          <a:bodyPr vert="horz" lIns="91079" tIns="45538" rIns="91079" bIns="4553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4" y="8829680"/>
            <a:ext cx="3038475" cy="466726"/>
          </a:xfrm>
          <a:prstGeom prst="rect">
            <a:avLst/>
          </a:prstGeom>
        </p:spPr>
        <p:txBody>
          <a:bodyPr vert="horz" lIns="91079" tIns="45538" rIns="91079" bIns="45538" rtlCol="0" anchor="b"/>
          <a:lstStyle>
            <a:lvl1pPr algn="r">
              <a:defRPr sz="1200"/>
            </a:lvl1pPr>
          </a:lstStyle>
          <a:p>
            <a:fld id="{46ADFA08-8806-4779-BDE1-48D9DDACC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567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3038475" cy="466726"/>
          </a:xfrm>
          <a:prstGeom prst="rect">
            <a:avLst/>
          </a:prstGeom>
        </p:spPr>
        <p:txBody>
          <a:bodyPr vert="horz" lIns="91084" tIns="45541" rIns="91084" bIns="4554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2" y="3"/>
            <a:ext cx="3038475" cy="466726"/>
          </a:xfrm>
          <a:prstGeom prst="rect">
            <a:avLst/>
          </a:prstGeom>
        </p:spPr>
        <p:txBody>
          <a:bodyPr vert="horz" lIns="91084" tIns="45541" rIns="91084" bIns="45541" rtlCol="0"/>
          <a:lstStyle>
            <a:lvl1pPr algn="r">
              <a:defRPr sz="1200"/>
            </a:lvl1pPr>
          </a:lstStyle>
          <a:p>
            <a:fld id="{2C9739C2-CF6F-4AE0-882F-A71491F404DE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84" tIns="45541" rIns="91084" bIns="4554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6"/>
            <a:ext cx="5607050" cy="3660774"/>
          </a:xfrm>
          <a:prstGeom prst="rect">
            <a:avLst/>
          </a:prstGeom>
        </p:spPr>
        <p:txBody>
          <a:bodyPr vert="horz" lIns="91084" tIns="45541" rIns="91084" bIns="45541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8829679"/>
            <a:ext cx="3038475" cy="466726"/>
          </a:xfrm>
          <a:prstGeom prst="rect">
            <a:avLst/>
          </a:prstGeom>
        </p:spPr>
        <p:txBody>
          <a:bodyPr vert="horz" lIns="91084" tIns="45541" rIns="91084" bIns="4554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2" y="8829679"/>
            <a:ext cx="3038475" cy="466726"/>
          </a:xfrm>
          <a:prstGeom prst="rect">
            <a:avLst/>
          </a:prstGeom>
        </p:spPr>
        <p:txBody>
          <a:bodyPr vert="horz" lIns="91084" tIns="45541" rIns="91084" bIns="45541" rtlCol="0" anchor="b"/>
          <a:lstStyle>
            <a:lvl1pPr algn="r">
              <a:defRPr sz="1200"/>
            </a:lvl1pPr>
          </a:lstStyle>
          <a:p>
            <a:fld id="{EFE87175-9996-4609-A933-4625698DB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44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0E10-5DB7-49A0-9FF8-BE5192F2468F}" type="datetime1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0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961F-A351-4F22-B7F9-F47882B94BDF}" type="datetime1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4B1C-B3DB-4849-8BC3-0A42C8ADF6DD}" type="datetime1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68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378B-8AB0-224E-B6C9-464BFF5EDF24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915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378B-8AB0-224E-B6C9-464BFF5EDF24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003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378B-8AB0-224E-B6C9-464BFF5EDF24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612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378B-8AB0-224E-B6C9-464BFF5EDF24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122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378B-8AB0-224E-B6C9-464BFF5EDF24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9053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378B-8AB0-224E-B6C9-464BFF5EDF24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99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378B-8AB0-224E-B6C9-464BFF5EDF24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786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378B-8AB0-224E-B6C9-464BFF5EDF24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95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9DD5-BAEE-44A2-AF6C-F47D4FE03EF8}" type="datetime1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860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378B-8AB0-224E-B6C9-464BFF5EDF24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6785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378B-8AB0-224E-B6C9-464BFF5EDF24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2127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378B-8AB0-224E-B6C9-464BFF5EDF24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9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46FB9-BB72-4EEA-B133-AE5D2D41F3E4}" type="datetime1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7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4B7C-1F79-4790-A71F-863A1C211DD3}" type="datetime1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29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EA2E0-9487-4D29-A6D2-3D5519374A7E}" type="datetime1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9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D94A-DC27-444D-A80E-D53B5BAFFD88}" type="datetime1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0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C30D-7961-423D-A010-59E5C5135ADC}" type="datetime1">
              <a:rPr lang="en-US" smtClean="0"/>
              <a:t>9/13/2018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9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332F-CD0F-46BB-996A-2D3E16E76FD5}" type="datetime1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0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0C49-4E07-4826-83C4-A46B8CDEDB93}" type="datetime1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0F72-26E8-8542-988C-66F258A41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07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75916-9C67-4C65-BF2B-593478531CFD}" type="datetime1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E0F72-26E8-8542-988C-66F258A412A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384" y="6006936"/>
            <a:ext cx="2532845" cy="71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53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C378B-8AB0-224E-B6C9-464BFF5EDF24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E0F72-26E8-8542-988C-66F258A412A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384" y="6006936"/>
            <a:ext cx="2532845" cy="71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92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1105449" y="299710"/>
            <a:ext cx="10014622" cy="8424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Academic Excellence and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 Student Success: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Strategic Planning Framework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6523" y="1125637"/>
            <a:ext cx="1109246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Moataz M. Abdelrasoul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Undergraduate Student, Pre-Law and Political Science major.</a:t>
            </a:r>
          </a:p>
          <a:p>
            <a:r>
              <a:rPr lang="en-US" b="1" dirty="0">
                <a:solidFill>
                  <a:schemeClr val="bg1"/>
                </a:solidFill>
              </a:rPr>
              <a:t>Coskun Bayrak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Chair and Professor of Computer Science and Information Services.</a:t>
            </a:r>
          </a:p>
          <a:p>
            <a:r>
              <a:rPr lang="en-US" b="1" dirty="0">
                <a:solidFill>
                  <a:schemeClr val="bg1"/>
                </a:solidFill>
              </a:rPr>
              <a:t>Claire Berardini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Associate Provost for Student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Success.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Kristine Blair</a:t>
            </a:r>
            <a:r>
              <a:rPr lang="en-US" dirty="0">
                <a:solidFill>
                  <a:schemeClr val="bg1"/>
                </a:solidFill>
              </a:rPr>
              <a:t>, Dean,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College of Liberal Arts and Social Sciences and professor of English.</a:t>
            </a:r>
          </a:p>
          <a:p>
            <a:r>
              <a:rPr lang="en-US" b="1" dirty="0">
                <a:solidFill>
                  <a:schemeClr val="bg1"/>
                </a:solidFill>
              </a:rPr>
              <a:t>Amy Cossentino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Director, Honors College.</a:t>
            </a:r>
          </a:p>
          <a:p>
            <a:r>
              <a:rPr lang="en-US" b="1" dirty="0">
                <a:solidFill>
                  <a:schemeClr val="bg1"/>
                </a:solidFill>
              </a:rPr>
              <a:t>Amy Crawford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Professor of Telecommunication Studies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b="1" dirty="0">
                <a:solidFill>
                  <a:schemeClr val="bg1"/>
                </a:solidFill>
              </a:rPr>
              <a:t>Chet Cooper,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Chair of Academic Senate and Professor of Biological Sciences.</a:t>
            </a:r>
          </a:p>
          <a:p>
            <a:r>
              <a:rPr lang="en-US" b="1" dirty="0">
                <a:solidFill>
                  <a:schemeClr val="bg1"/>
                </a:solidFill>
              </a:rPr>
              <a:t>Dana Davis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Chair of Social Work and Assistant Professor of Social Work.</a:t>
            </a:r>
          </a:p>
          <a:p>
            <a:r>
              <a:rPr lang="en-US" b="1" dirty="0">
                <a:solidFill>
                  <a:schemeClr val="bg1"/>
                </a:solidFill>
              </a:rPr>
              <a:t>Tim Francisco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Professor of English.</a:t>
            </a:r>
          </a:p>
          <a:p>
            <a:r>
              <a:rPr lang="en-US" b="1" dirty="0">
                <a:solidFill>
                  <a:schemeClr val="bg1"/>
                </a:solidFill>
              </a:rPr>
              <a:t>Rodney Harden,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YSU-ACE Vice President and Network Technician.</a:t>
            </a:r>
          </a:p>
          <a:p>
            <a:r>
              <a:rPr lang="en-US" b="1" dirty="0">
                <a:solidFill>
                  <a:schemeClr val="bg1"/>
                </a:solidFill>
              </a:rPr>
              <a:t>Jacci Johnson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Assistant Director of Undergraduate Admissions.</a:t>
            </a:r>
          </a:p>
          <a:p>
            <a:r>
              <a:rPr lang="en-US" b="1" dirty="0">
                <a:solidFill>
                  <a:schemeClr val="bg1"/>
                </a:solidFill>
              </a:rPr>
              <a:t>Sepideh Khavari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Lecturer, Department of Mathematics and Statistics.</a:t>
            </a:r>
          </a:p>
          <a:p>
            <a:r>
              <a:rPr lang="en-US" b="1" dirty="0">
                <a:solidFill>
                  <a:schemeClr val="bg1"/>
                </a:solidFill>
              </a:rPr>
              <a:t>Ken Learman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Professor of Physical Therapy.</a:t>
            </a:r>
          </a:p>
          <a:p>
            <a:r>
              <a:rPr lang="en-US" b="1" dirty="0">
                <a:solidFill>
                  <a:schemeClr val="bg1"/>
                </a:solidFill>
              </a:rPr>
              <a:t>Jenn Pintar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Associate Provost for Academic Administration and Professor of Kinesiology and Sport Science.</a:t>
            </a:r>
          </a:p>
          <a:p>
            <a:r>
              <a:rPr lang="en-US" b="1" dirty="0">
                <a:solidFill>
                  <a:schemeClr val="bg1"/>
                </a:solidFill>
              </a:rPr>
              <a:t>James “Ted” </a:t>
            </a:r>
            <a:r>
              <a:rPr lang="en-US" b="1" dirty="0" smtClean="0">
                <a:solidFill>
                  <a:schemeClr val="bg1"/>
                </a:solidFill>
              </a:rPr>
              <a:t>Roberts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YSU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Board of Trustees and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Senior Counsel,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Roth, Blair, Roberts,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Strasfeld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&amp; Lodge.</a:t>
            </a:r>
          </a:p>
          <a:p>
            <a:r>
              <a:rPr lang="en-US" b="1" dirty="0">
                <a:solidFill>
                  <a:schemeClr val="bg1"/>
                </a:solidFill>
              </a:rPr>
              <a:t>Molly Seals,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YSU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Board of Trustees and System Vice President of Human Resources Program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Delivery, Mercy Health.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Mike Sherman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Special Assistant to the President.</a:t>
            </a:r>
          </a:p>
          <a:p>
            <a:r>
              <a:rPr lang="en-US" b="1" dirty="0">
                <a:solidFill>
                  <a:schemeClr val="bg1"/>
                </a:solidFill>
              </a:rPr>
              <a:t>AJ Sumell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YSU-OEA President and Professor of Economics.</a:t>
            </a:r>
          </a:p>
        </p:txBody>
      </p:sp>
    </p:spTree>
    <p:extLst>
      <p:ext uri="{BB962C8B-B14F-4D97-AF65-F5344CB8AC3E}">
        <p14:creationId xmlns:p14="http://schemas.microsoft.com/office/powerpoint/2010/main" val="271287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701003" y="299710"/>
            <a:ext cx="10014622" cy="8424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Insert Name of Program/Department/College/DAA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712047" y="1722782"/>
            <a:ext cx="7824562" cy="4633567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noProof="0" dirty="0" smtClean="0">
                <a:solidFill>
                  <a:srgbClr val="FFFF00"/>
                </a:solidFill>
              </a:rPr>
              <a:t>Points of Pride</a:t>
            </a:r>
          </a:p>
          <a:p>
            <a:pPr>
              <a:defRPr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Foundational</a:t>
            </a: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 qualities of academic excellence</a:t>
            </a:r>
          </a:p>
          <a:p>
            <a:pPr>
              <a:defRPr/>
            </a:pPr>
            <a:r>
              <a:rPr lang="en-US" sz="2000" baseline="0" noProof="0" dirty="0" smtClean="0">
                <a:solidFill>
                  <a:srgbClr val="FFFF00"/>
                </a:solidFill>
              </a:rPr>
              <a:t>Distinction</a:t>
            </a:r>
            <a:r>
              <a:rPr lang="en-US" sz="2000" noProof="0" dirty="0" smtClean="0">
                <a:solidFill>
                  <a:srgbClr val="FFFF00"/>
                </a:solidFill>
              </a:rPr>
              <a:t> that has emerged from these foundational qualities of academic excellence</a:t>
            </a:r>
          </a:p>
          <a:p>
            <a:pPr>
              <a:defRPr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Activities/initiatives</a:t>
            </a: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 to improve student access and success</a:t>
            </a:r>
          </a:p>
          <a:p>
            <a:pPr>
              <a:defRPr/>
            </a:pPr>
            <a:r>
              <a:rPr lang="en-US" sz="2000" baseline="0" noProof="0" dirty="0" smtClean="0">
                <a:solidFill>
                  <a:srgbClr val="FFFF00"/>
                </a:solidFill>
              </a:rPr>
              <a:t>Faculty</a:t>
            </a:r>
            <a:r>
              <a:rPr lang="en-US" sz="2000" noProof="0" dirty="0" smtClean="0">
                <a:solidFill>
                  <a:srgbClr val="FFFF00"/>
                </a:solidFill>
              </a:rPr>
              <a:t> accomplishments to support quality and distinction</a:t>
            </a:r>
          </a:p>
          <a:p>
            <a:pPr>
              <a:defRPr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Community</a:t>
            </a: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 impact</a:t>
            </a:r>
          </a:p>
          <a:p>
            <a:pPr>
              <a:defRPr/>
            </a:pPr>
            <a:r>
              <a:rPr lang="en-US" sz="2000" baseline="0" noProof="0" dirty="0" smtClean="0">
                <a:solidFill>
                  <a:srgbClr val="FFFF00"/>
                </a:solidFill>
              </a:rPr>
              <a:t>Meaningful</a:t>
            </a:r>
            <a:r>
              <a:rPr lang="en-US" sz="2000" noProof="0" dirty="0" smtClean="0">
                <a:solidFill>
                  <a:srgbClr val="FFFF00"/>
                </a:solidFill>
              </a:rPr>
              <a:t> and impactful collaborations across departments, employers, and community organizations</a:t>
            </a:r>
          </a:p>
          <a:p>
            <a:pPr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Mission and vision (if these already exist)</a:t>
            </a:r>
            <a:endParaRPr lang="en-US" sz="2000" noProof="0" dirty="0" smtClean="0">
              <a:solidFill>
                <a:srgbClr val="FFFF00"/>
              </a:solidFill>
            </a:endParaRPr>
          </a:p>
          <a:p>
            <a:pPr>
              <a:defRPr/>
            </a:pPr>
            <a:r>
              <a:rPr lang="en-US" sz="2000" noProof="0" dirty="0" smtClean="0">
                <a:solidFill>
                  <a:srgbClr val="FFFF00"/>
                </a:solidFill>
              </a:rPr>
              <a:t>Elevator speech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2047" y="1056868"/>
            <a:ext cx="7835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FFFF00"/>
                </a:solidFill>
                <a:latin typeface="Calibri" panose="020F0502020204030204"/>
              </a:rPr>
              <a:t>Attributes of Academic Excellence and Student Success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344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1369219" y="310842"/>
            <a:ext cx="10014622" cy="8424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BREAK OUT SESSION BY COLLEGE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712047" y="1722782"/>
            <a:ext cx="7824562" cy="4633567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How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 will we intentionally engage the faculty and staff in the conversation that results in genuine responses to the questions?</a:t>
            </a:r>
          </a:p>
          <a:p>
            <a:pPr>
              <a:defRPr/>
            </a:pPr>
            <a:endParaRPr lang="en-US" sz="2600" baseline="0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en-US" sz="2600" dirty="0" smtClean="0">
                <a:solidFill>
                  <a:srgbClr val="FFFF00"/>
                </a:solidFill>
              </a:rPr>
              <a:t>What will be the approach/timeline for interacting with:</a:t>
            </a:r>
          </a:p>
          <a:p>
            <a:pPr lvl="1"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Program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 faculty</a:t>
            </a:r>
          </a:p>
          <a:p>
            <a:pPr lvl="1">
              <a:defRPr/>
            </a:pPr>
            <a:r>
              <a:rPr lang="en-US" sz="2600" baseline="0" dirty="0" smtClean="0">
                <a:solidFill>
                  <a:srgbClr val="FFFF00"/>
                </a:solidFill>
              </a:rPr>
              <a:t>Departments/Schools</a:t>
            </a:r>
          </a:p>
          <a:p>
            <a:pPr lvl="1">
              <a:defRPr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College</a:t>
            </a:r>
          </a:p>
          <a:p>
            <a:pPr lvl="1">
              <a:defRPr/>
            </a:pPr>
            <a:endParaRPr lang="en-US" baseline="0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en-US" sz="2600" dirty="0" smtClean="0">
                <a:solidFill>
                  <a:srgbClr val="FFFF00"/>
                </a:solidFill>
              </a:rPr>
              <a:t>Update the group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2047" y="1056868"/>
            <a:ext cx="7835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FFFF00"/>
                </a:solidFill>
                <a:latin typeface="Calibri" panose="020F0502020204030204"/>
              </a:rPr>
              <a:t>Fall Strategic Planning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069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1719291" y="1641601"/>
            <a:ext cx="9396383" cy="97632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600" b="1" kern="120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Insert Name of Program/</a:t>
            </a:r>
            <a:r>
              <a:rPr lang="en-US" sz="2400" dirty="0" smtClean="0">
                <a:solidFill>
                  <a:srgbClr val="FFFF00"/>
                </a:solidFill>
              </a:rPr>
              <a:t>D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epartment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/College/DAA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719292" y="2617921"/>
            <a:ext cx="6738908" cy="56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i="1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/>
                <a:ea typeface="+mn-ea"/>
                <a:cs typeface="Verdana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Verdana"/>
                <a:ea typeface="+mn-ea"/>
                <a:cs typeface="Verdana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Verdana"/>
                <a:ea typeface="+mn-ea"/>
                <a:cs typeface="Verdana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Verdana"/>
                <a:ea typeface="+mn-ea"/>
                <a:cs typeface="Verdana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600" dirty="0" smtClean="0">
                <a:solidFill>
                  <a:srgbClr val="FFFF00"/>
                </a:solidFill>
              </a:rPr>
              <a:t>Academic Year</a:t>
            </a:r>
            <a:endParaRPr kumimoji="0" lang="en-US" sz="1600" b="0" i="1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19292" y="5378174"/>
            <a:ext cx="6738908" cy="43661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Insert Date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545018" y="3652421"/>
            <a:ext cx="3038859" cy="2582061"/>
            <a:chOff x="5367769" y="3721652"/>
            <a:chExt cx="3038859" cy="2582061"/>
          </a:xfrm>
        </p:grpSpPr>
        <p:sp>
          <p:nvSpPr>
            <p:cNvPr id="17" name="Oval 12"/>
            <p:cNvSpPr/>
            <p:nvPr/>
          </p:nvSpPr>
          <p:spPr>
            <a:xfrm>
              <a:off x="6705665" y="4556651"/>
              <a:ext cx="496889" cy="592637"/>
            </a:xfrm>
            <a:custGeom>
              <a:avLst/>
              <a:gdLst/>
              <a:ahLst/>
              <a:cxnLst/>
              <a:rect l="l" t="t" r="r" b="b"/>
              <a:pathLst>
                <a:path w="496889" h="592637">
                  <a:moveTo>
                    <a:pt x="238591" y="0"/>
                  </a:moveTo>
                  <a:cubicBezTo>
                    <a:pt x="328836" y="0"/>
                    <a:pt x="415715" y="14414"/>
                    <a:pt x="496889" y="41558"/>
                  </a:cubicBezTo>
                  <a:cubicBezTo>
                    <a:pt x="487324" y="257516"/>
                    <a:pt x="394058" y="451669"/>
                    <a:pt x="248607" y="592637"/>
                  </a:cubicBezTo>
                  <a:cubicBezTo>
                    <a:pt x="101732" y="450288"/>
                    <a:pt x="8069" y="253709"/>
                    <a:pt x="0" y="35220"/>
                  </a:cubicBezTo>
                  <a:cubicBezTo>
                    <a:pt x="75485" y="12185"/>
                    <a:pt x="155615" y="0"/>
                    <a:pt x="238591" y="0"/>
                  </a:cubicBez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Focus Here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5541618" y="3721652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6699524" y="3721652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6110555" y="4551017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67769" y="3918633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srgbClr val="FF0000"/>
                  </a:solidFill>
                </a:rPr>
                <a:t>Teaching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Quality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srgbClr val="00B050"/>
                  </a:solidFill>
                </a:rPr>
                <a:t>Student Success</a:t>
              </a: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144744" y="4195632"/>
              <a:ext cx="126188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Research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Distinction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noProof="0" dirty="0" smtClean="0">
                  <a:solidFill>
                    <a:srgbClr val="00B050"/>
                  </a:solidFill>
                </a:rPr>
                <a:t>Scholarship</a:t>
              </a: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98414" y="5380383"/>
              <a:ext cx="136127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Service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Sustainable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srgbClr val="00B050"/>
                  </a:solidFill>
                </a:rPr>
                <a:t>Engagement</a:t>
              </a: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948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701003" y="299710"/>
            <a:ext cx="10014622" cy="8424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Insert Name of Program/Department/College/DAA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712047" y="1722782"/>
            <a:ext cx="7824562" cy="4633567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List points of pride that link to academic quality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</a:t>
            </a:r>
            <a:r>
              <a:rPr lang="en-US" sz="1600" dirty="0" smtClean="0">
                <a:solidFill>
                  <a:srgbClr val="FFFF00"/>
                </a:solidFill>
              </a:rPr>
              <a:t>or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distinction, student success, or community engagement (likely ~5-8)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2047" y="1056868"/>
            <a:ext cx="7835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Points of Pride</a:t>
            </a:r>
          </a:p>
        </p:txBody>
      </p:sp>
    </p:spTree>
    <p:extLst>
      <p:ext uri="{BB962C8B-B14F-4D97-AF65-F5344CB8AC3E}">
        <p14:creationId xmlns:p14="http://schemas.microsoft.com/office/powerpoint/2010/main" val="66513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/>
          <p:cNvSpPr txBox="1">
            <a:spLocks/>
          </p:cNvSpPr>
          <p:nvPr/>
        </p:nvSpPr>
        <p:spPr>
          <a:xfrm>
            <a:off x="636951" y="47616"/>
            <a:ext cx="10364424" cy="8424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Insert Name of Program/Department/College/DAA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3" name="Content Placeholder 5"/>
          <p:cNvSpPr txBox="1">
            <a:spLocks/>
          </p:cNvSpPr>
          <p:nvPr/>
        </p:nvSpPr>
        <p:spPr>
          <a:xfrm>
            <a:off x="712047" y="1426200"/>
            <a:ext cx="7835606" cy="861844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ELEVATOR SPEECH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State why a prospective student should choose a program or a program in the college or at YSU based upon academic quality or distinction, student success,</a:t>
            </a:r>
            <a:r>
              <a:rPr kumimoji="0" lang="en-US" sz="1200" b="0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or community engagement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712047" y="2517914"/>
            <a:ext cx="7824562" cy="3838436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List attributes of compelling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distinction that exist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  <a:p>
            <a:pPr lvl="1" indent="-342900">
              <a:buFont typeface="Arial"/>
              <a:buChar char="•"/>
              <a:defRPr/>
            </a:pPr>
            <a:r>
              <a:rPr lang="en-US" sz="1200" dirty="0" smtClean="0">
                <a:solidFill>
                  <a:srgbClr val="FFFF00"/>
                </a:solidFill>
              </a:rPr>
              <a:t>Xxx</a:t>
            </a:r>
          </a:p>
          <a:p>
            <a:pPr lvl="1" indent="-342900">
              <a:buFont typeface="Arial"/>
              <a:buChar char="•"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Xxx</a:t>
            </a:r>
          </a:p>
          <a:p>
            <a:pPr lvl="1" indent="-342900">
              <a:buFont typeface="Arial"/>
              <a:buChar char="•"/>
              <a:defRPr/>
            </a:pPr>
            <a:endParaRPr lang="en-US" sz="1200" dirty="0">
              <a:solidFill>
                <a:sysClr val="window" lastClr="FFFFFF"/>
              </a:solidFill>
            </a:endParaRPr>
          </a:p>
          <a:p>
            <a:pPr lvl="1">
              <a:defRPr/>
            </a:pPr>
            <a:endParaRPr lang="en-US" sz="1200" dirty="0" smtClean="0">
              <a:solidFill>
                <a:sysClr val="window" lastClr="FFFFFF"/>
              </a:solidFill>
            </a:endParaRPr>
          </a:p>
          <a:p>
            <a:pPr lvl="1">
              <a:defRPr/>
            </a:pPr>
            <a:endParaRPr lang="en-US" sz="1200" dirty="0" smtClean="0">
              <a:solidFill>
                <a:sysClr val="window" lastClr="FFFFFF"/>
              </a:solidFill>
            </a:endParaRPr>
          </a:p>
          <a:p>
            <a:pPr lvl="1"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1003" y="681819"/>
            <a:ext cx="7835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Points of Distinction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 (differentiate UG and G as appropriate-could be a separate similar slide)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2394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/>
          <p:cNvSpPr txBox="1">
            <a:spLocks/>
          </p:cNvSpPr>
          <p:nvPr/>
        </p:nvSpPr>
        <p:spPr>
          <a:xfrm>
            <a:off x="701003" y="299710"/>
            <a:ext cx="9957472" cy="8424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Insert Name of </a:t>
            </a:r>
            <a:r>
              <a:rPr lang="en-US" sz="2400" dirty="0" smtClean="0">
                <a:solidFill>
                  <a:srgbClr val="FFFF00"/>
                </a:solidFill>
              </a:rPr>
              <a:t>Program/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Department/College/DAA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>
          <a:xfrm>
            <a:off x="712047" y="1722782"/>
            <a:ext cx="7824562" cy="4633567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List the key, foundational or baseline strategies that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exist without which distinction would not be possible</a:t>
            </a:r>
          </a:p>
          <a:p>
            <a:pPr lvl="1" indent="-342900">
              <a:buFont typeface="Arial"/>
              <a:buChar char="•"/>
              <a:defRPr/>
            </a:pPr>
            <a:r>
              <a:rPr lang="en-US" sz="1200" baseline="0" dirty="0" smtClean="0">
                <a:solidFill>
                  <a:srgbClr val="FFFF00"/>
                </a:solidFill>
              </a:rPr>
              <a:t>Xxx</a:t>
            </a:r>
          </a:p>
          <a:p>
            <a:pPr lvl="1" indent="-342900">
              <a:buFont typeface="Arial"/>
              <a:buChar char="•"/>
              <a:defRPr/>
            </a:pP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Xxx</a:t>
            </a:r>
            <a:endParaRPr lang="en-US" sz="1200" dirty="0">
              <a:solidFill>
                <a:srgbClr val="FFFF00"/>
              </a:solidFill>
            </a:endParaRPr>
          </a:p>
          <a:p>
            <a:pPr lvl="1" indent="-342900">
              <a:buFont typeface="Arial"/>
              <a:buChar char="•"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  <a:p>
            <a:pPr lvl="1"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2047" y="971377"/>
            <a:ext cx="7835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Key Strategies (differentiate for UG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 and G as appropriate- could be a separate similar slide)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037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701003" y="299710"/>
            <a:ext cx="10014622" cy="842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Insert Name of </a:t>
            </a:r>
            <a:r>
              <a:rPr lang="en-US" sz="2400" dirty="0" smtClean="0">
                <a:solidFill>
                  <a:srgbClr val="FFFF00"/>
                </a:solidFill>
              </a:rPr>
              <a:t>Program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/Department/College/DAA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712047" y="1722782"/>
            <a:ext cx="7824562" cy="4633567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List initiatives or activities undertaken known to improve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student success and indicate in what way and by how much</a:t>
            </a:r>
          </a:p>
          <a:p>
            <a:pPr lvl="1" indent="-342900">
              <a:buFont typeface="Arial"/>
              <a:buChar char="•"/>
              <a:defRPr/>
            </a:pPr>
            <a:r>
              <a:rPr lang="en-US" sz="1200" baseline="0" dirty="0" err="1" smtClean="0">
                <a:solidFill>
                  <a:srgbClr val="FFFF00"/>
                </a:solidFill>
              </a:rPr>
              <a:t>Xxxx</a:t>
            </a:r>
            <a:endParaRPr lang="en-US" sz="1200" baseline="0" dirty="0" smtClean="0">
              <a:solidFill>
                <a:srgbClr val="FFFF00"/>
              </a:solidFill>
            </a:endParaRPr>
          </a:p>
          <a:p>
            <a:pPr lvl="1" indent="-342900">
              <a:buFont typeface="Arial"/>
              <a:buChar char="•"/>
              <a:defRPr/>
            </a:pPr>
            <a:r>
              <a:rPr kumimoji="0" lang="en-US" sz="1200" b="0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Xxxx</a:t>
            </a: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  <a:p>
            <a:pPr lvl="1" indent="-342900">
              <a:buFont typeface="Arial"/>
              <a:buChar char="•"/>
              <a:defRPr/>
            </a:pPr>
            <a:endParaRPr lang="en-US" sz="1200" baseline="0" dirty="0">
              <a:solidFill>
                <a:prstClr val="white"/>
              </a:solidFill>
            </a:endParaRPr>
          </a:p>
          <a:p>
            <a:pPr marL="457200" lvl="1" indent="0">
              <a:buNone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2047" y="1000250"/>
            <a:ext cx="7835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Efforts Related to Student Success (differentiate UG and G as appropriate-could be a separate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 similar slide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5670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/>
          </p:cNvSpPr>
          <p:nvPr/>
        </p:nvSpPr>
        <p:spPr>
          <a:xfrm>
            <a:off x="6540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009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A2839A-B22A-6440-B709-7F07E1B8B9A6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701003" y="299710"/>
            <a:ext cx="10186072" cy="842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Insert Name of </a:t>
            </a:r>
            <a:r>
              <a:rPr lang="en-US" sz="2400" dirty="0" smtClean="0">
                <a:solidFill>
                  <a:srgbClr val="FFFF00"/>
                </a:solidFill>
              </a:rPr>
              <a:t>Program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/Department/College/DAA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2047" y="971377"/>
            <a:ext cx="7835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FFFF00"/>
                </a:solidFill>
              </a:rPr>
              <a:t>Faculty Accomplishments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966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701003" y="299710"/>
            <a:ext cx="9671722" cy="842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Insert Name of </a:t>
            </a:r>
            <a:r>
              <a:rPr lang="en-US" sz="2400" dirty="0" smtClean="0">
                <a:solidFill>
                  <a:srgbClr val="FFFF00"/>
                </a:solidFill>
              </a:rPr>
              <a:t>Program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/Department/College/DAA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712047" y="1722782"/>
            <a:ext cx="7824562" cy="4633567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List initiatives or activities undertaken known to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impact the community and indicate in what way and by how much-if possible (that the community would agree with such assessment)</a:t>
            </a:r>
          </a:p>
          <a:p>
            <a:pPr lvl="1" indent="-342900">
              <a:buFont typeface="Arial"/>
              <a:buChar char="•"/>
              <a:defRPr/>
            </a:pPr>
            <a:r>
              <a:rPr lang="en-US" sz="1200" baseline="0" dirty="0" err="1" smtClean="0">
                <a:solidFill>
                  <a:srgbClr val="FFFF00"/>
                </a:solidFill>
              </a:rPr>
              <a:t>Xxxx</a:t>
            </a:r>
            <a:endParaRPr lang="en-US" sz="1200" baseline="0" dirty="0" smtClean="0">
              <a:solidFill>
                <a:srgbClr val="FFFF00"/>
              </a:solidFill>
            </a:endParaRPr>
          </a:p>
          <a:p>
            <a:pPr lvl="1" indent="-342900">
              <a:buFont typeface="Arial"/>
              <a:buChar char="•"/>
              <a:defRPr/>
            </a:pPr>
            <a:r>
              <a:rPr kumimoji="0" lang="en-US" sz="1200" b="0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Xxxx</a:t>
            </a: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  <a:p>
            <a:pPr lvl="1" indent="-342900">
              <a:buFont typeface="Arial"/>
              <a:buChar char="•"/>
              <a:defRPr/>
            </a:pPr>
            <a:endParaRPr lang="en-US" sz="1200" baseline="0" dirty="0">
              <a:solidFill>
                <a:prstClr val="white"/>
              </a:solidFill>
            </a:endParaRPr>
          </a:p>
          <a:p>
            <a:pPr marL="457200" lvl="1" indent="0">
              <a:buNone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2047" y="1056868"/>
            <a:ext cx="7835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Efforts Related to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 Impacting the Community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9485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701003" y="299710"/>
            <a:ext cx="10728997" cy="842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Insert Name of </a:t>
            </a:r>
            <a:r>
              <a:rPr lang="en-US" sz="2400" dirty="0" smtClean="0">
                <a:solidFill>
                  <a:srgbClr val="FFFF00"/>
                </a:solidFill>
              </a:rPr>
              <a:t>Program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/Department/College/DAA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712047" y="1722782"/>
            <a:ext cx="7824562" cy="4633567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List initiatives or activities undertake</a:t>
            </a:r>
            <a:r>
              <a:rPr lang="en-US" sz="1600" dirty="0" smtClean="0">
                <a:solidFill>
                  <a:srgbClr val="FFFF00"/>
                </a:solidFill>
              </a:rPr>
              <a:t>n that are collaborative in nature with other academic units or support areas at YSU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indicating </a:t>
            </a:r>
            <a:r>
              <a:rPr lang="en-US" sz="1600" dirty="0" smtClean="0">
                <a:solidFill>
                  <a:srgbClr val="FFFF00"/>
                </a:solidFill>
              </a:rPr>
              <a:t>the level of impact</a:t>
            </a: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  <a:p>
            <a:pPr lvl="1" indent="-342900">
              <a:buFont typeface="Arial"/>
              <a:buChar char="•"/>
              <a:defRPr/>
            </a:pPr>
            <a:r>
              <a:rPr lang="en-US" sz="1200" baseline="0" dirty="0" err="1" smtClean="0">
                <a:solidFill>
                  <a:srgbClr val="FFFF00"/>
                </a:solidFill>
              </a:rPr>
              <a:t>Xxxx</a:t>
            </a:r>
            <a:endParaRPr lang="en-US" sz="1200" baseline="0" dirty="0" smtClean="0">
              <a:solidFill>
                <a:srgbClr val="FFFF00"/>
              </a:solidFill>
            </a:endParaRPr>
          </a:p>
          <a:p>
            <a:pPr lvl="1" indent="-342900">
              <a:buFont typeface="Arial"/>
              <a:buChar char="•"/>
              <a:defRPr/>
            </a:pPr>
            <a:r>
              <a:rPr kumimoji="0" lang="en-US" sz="1200" b="0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Xxxx</a:t>
            </a: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  <a:p>
            <a:pPr lvl="1" indent="-342900">
              <a:buFont typeface="Arial"/>
              <a:buChar char="•"/>
              <a:defRPr/>
            </a:pPr>
            <a:endParaRPr lang="en-US" sz="1200" baseline="0" dirty="0">
              <a:solidFill>
                <a:prstClr val="white"/>
              </a:solidFill>
            </a:endParaRPr>
          </a:p>
          <a:p>
            <a:pPr marL="457200" lvl="1" indent="0">
              <a:buNone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2047" y="1056868"/>
            <a:ext cx="7835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Efforts Related to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 Collaborations Across Campus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6526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1105449" y="299710"/>
            <a:ext cx="10014622" cy="8424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Academic Excellence &amp; Student Success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 Strategic Planning Framework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6522" y="1125637"/>
            <a:ext cx="1141263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Strategic Planning Overview (handout)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Strategic Planning: Academic Excellence Framework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Academic Excellence and Student Success: A view from the Office of Academic Affairs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Breakout Session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Reports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Dean submits timeline to OAA by x date/time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98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701003" y="299710"/>
            <a:ext cx="10357522" cy="842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Insert Name of Program/Department/College/DAA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1003" y="1092584"/>
            <a:ext cx="7835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FFFF00"/>
                </a:solidFill>
                <a:latin typeface="Calibri" panose="020F0502020204030204"/>
              </a:rPr>
              <a:t>If these exist….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1491" y="1892115"/>
            <a:ext cx="288757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MISSION: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xxxxxxxxxxxxxxxxxxxxxxxxxxxxxxxxxxxxxxx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1491" y="3481416"/>
            <a:ext cx="288757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VISION: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xxxxxxxxxxxxxxxxxxxxxxxxxxxxxxxxxxxxxxx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252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701003" y="299710"/>
            <a:ext cx="10728997" cy="842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Insert Name of </a:t>
            </a:r>
            <a:r>
              <a:rPr lang="en-US" sz="2400" dirty="0" smtClean="0">
                <a:solidFill>
                  <a:srgbClr val="FFFF00"/>
                </a:solidFill>
              </a:rPr>
              <a:t>Program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/Department/College/DAA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712047" y="1722782"/>
            <a:ext cx="7824562" cy="4633567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dirty="0" smtClean="0">
                <a:solidFill>
                  <a:srgbClr val="FFFF00"/>
                </a:solidFill>
              </a:rPr>
              <a:t>This is an optional slide that each area may choose to use to highlight some other aspect of the area that warrants attention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2047" y="1056868"/>
            <a:ext cx="7835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Efforts Related to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 </a:t>
            </a:r>
            <a:r>
              <a:rPr lang="en-US" kern="0" noProof="0" dirty="0" err="1" smtClean="0">
                <a:solidFill>
                  <a:srgbClr val="FFFF00"/>
                </a:solidFill>
              </a:rPr>
              <a:t>xxxx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2468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/>
          </p:cNvSpPr>
          <p:nvPr/>
        </p:nvSpPr>
        <p:spPr>
          <a:xfrm>
            <a:off x="6540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009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A2839A-B22A-6440-B709-7F07E1B8B9A6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12850" y="1463060"/>
            <a:ext cx="1072409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President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12608" y="653557"/>
            <a:ext cx="1821268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Board of Trustees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12608" y="2712734"/>
            <a:ext cx="1939313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STUDENT SUCCESS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53828" y="3693725"/>
            <a:ext cx="1338828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ACADEMIC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EXCELLENCE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Curved Left Arrow 19"/>
          <p:cNvSpPr/>
          <p:nvPr/>
        </p:nvSpPr>
        <p:spPr>
          <a:xfrm>
            <a:off x="7054735" y="2402527"/>
            <a:ext cx="731520" cy="2549562"/>
          </a:xfrm>
          <a:prstGeom prst="curved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Curved Left Arrow 20"/>
          <p:cNvSpPr/>
          <p:nvPr/>
        </p:nvSpPr>
        <p:spPr>
          <a:xfrm rot="10800000">
            <a:off x="3653733" y="2402527"/>
            <a:ext cx="731520" cy="2549562"/>
          </a:xfrm>
          <a:prstGeom prst="curved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ight Brace 21"/>
          <p:cNvSpPr/>
          <p:nvPr/>
        </p:nvSpPr>
        <p:spPr>
          <a:xfrm rot="16200000">
            <a:off x="5540217" y="3116382"/>
            <a:ext cx="484094" cy="4410637"/>
          </a:xfrm>
          <a:prstGeom prst="rightBrac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07300" y="4368994"/>
            <a:ext cx="2696733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Recreation &amp; Athletics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85855" y="4340056"/>
            <a:ext cx="1033232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96778" y="2712734"/>
            <a:ext cx="2696733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Student Affairs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80909" y="2753737"/>
            <a:ext cx="209884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Inclusion &amp; Diversity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88894" y="5588748"/>
            <a:ext cx="1869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Human Resources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55228" y="5321700"/>
            <a:ext cx="2562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Finance &amp; Administration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88547" y="5859734"/>
            <a:ext cx="2895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Marketing &amp; Communication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894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84939" y="325316"/>
            <a:ext cx="598407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ENROLLMENT IS: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8883" y="2198459"/>
            <a:ext cx="314323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ECRUITMENT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55260" y="1653057"/>
            <a:ext cx="364548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ATRICULATION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07300" y="2952567"/>
            <a:ext cx="60625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75715" y="3995726"/>
            <a:ext cx="285084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ERSISTENCE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07857" y="3608540"/>
            <a:ext cx="29418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OMPLETION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9101" y="3080479"/>
            <a:ext cx="6447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1056" y="2615674"/>
            <a:ext cx="5449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8115" y="3055950"/>
            <a:ext cx="60625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23785" y="3156570"/>
            <a:ext cx="6222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25292" y="2613642"/>
            <a:ext cx="6367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8301" y="263335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07105" y="4716536"/>
            <a:ext cx="185659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AREER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295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701003" y="299710"/>
            <a:ext cx="10014622" cy="8424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A REALITY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287" y="1142143"/>
            <a:ext cx="5687052" cy="341828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6339" y="2359378"/>
            <a:ext cx="5737751" cy="344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47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82" y="640412"/>
            <a:ext cx="11748654" cy="13255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Persistence Success=Student Success=YSU Success	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828800" y="1819276"/>
            <a:ext cx="4943475" cy="2776538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828800" y="3409950"/>
            <a:ext cx="4781550" cy="1185864"/>
          </a:xfrm>
          <a:prstGeom prst="straightConnector1">
            <a:avLst/>
          </a:prstGeom>
          <a:ln w="635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686675" y="2429947"/>
            <a:ext cx="240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INVESMENT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866900" y="2757011"/>
            <a:ext cx="4905375" cy="1855236"/>
          </a:xfrm>
          <a:prstGeom prst="straightConnector1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866900" y="2828925"/>
            <a:ext cx="4924425" cy="1783321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ight Brace 24"/>
          <p:cNvSpPr/>
          <p:nvPr/>
        </p:nvSpPr>
        <p:spPr>
          <a:xfrm>
            <a:off x="7181850" y="1819276"/>
            <a:ext cx="269748" cy="1590674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09750" y="3633550"/>
            <a:ext cx="1095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REVENUE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62125" y="468463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EXPENSE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5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701003" y="299710"/>
            <a:ext cx="10014622" cy="8424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STRATEGIC PLANNING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712047" y="1722782"/>
            <a:ext cx="7824562" cy="4633567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000090"/>
                </a:solidFill>
                <a:latin typeface="Verdana"/>
                <a:ea typeface="+mn-ea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noProof="0" dirty="0" smtClean="0">
                <a:solidFill>
                  <a:srgbClr val="FFFF00"/>
                </a:solidFill>
              </a:rPr>
              <a:t>Spring 2020</a:t>
            </a:r>
          </a:p>
          <a:p>
            <a:pPr>
              <a:defRPr/>
            </a:pPr>
            <a:endParaRPr lang="en-US" sz="2000" noProof="0" dirty="0" smtClean="0">
              <a:solidFill>
                <a:srgbClr val="FFFF00"/>
              </a:solidFill>
            </a:endParaRPr>
          </a:p>
          <a:p>
            <a:pPr lvl="1">
              <a:defRPr/>
            </a:pP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Board of Trustees Endorse the Plan and</a:t>
            </a:r>
            <a:r>
              <a:rPr kumimoji="0" lang="en-US" b="0" i="0" u="none" strike="noStrike" kern="1200" cap="none" spc="0" normalizeH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 Budget</a:t>
            </a:r>
          </a:p>
          <a:p>
            <a:pPr lvl="1">
              <a:defRPr/>
            </a:pPr>
            <a:endParaRPr kumimoji="0" lang="en-US" b="0" i="0" u="none" strike="noStrike" kern="1200" cap="none" spc="0" normalizeH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  <a:p>
            <a:pPr lvl="2">
              <a:defRPr/>
            </a:pPr>
            <a:r>
              <a:rPr lang="en-US" sz="2000" baseline="0" noProof="0" dirty="0" smtClean="0">
                <a:solidFill>
                  <a:srgbClr val="FFFF00"/>
                </a:solidFill>
              </a:rPr>
              <a:t>Optimized</a:t>
            </a:r>
            <a:r>
              <a:rPr lang="en-US" sz="2000" noProof="0" dirty="0" smtClean="0">
                <a:solidFill>
                  <a:srgbClr val="FFFF00"/>
                </a:solidFill>
              </a:rPr>
              <a:t> the use of current resources</a:t>
            </a:r>
          </a:p>
          <a:p>
            <a:pPr lvl="3">
              <a:defRPr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Support</a:t>
            </a: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 areas</a:t>
            </a:r>
          </a:p>
          <a:p>
            <a:pPr lvl="3">
              <a:defRPr/>
            </a:pPr>
            <a:r>
              <a:rPr lang="en-US" sz="2000" baseline="0" noProof="0" dirty="0" smtClean="0">
                <a:solidFill>
                  <a:srgbClr val="FFFF00"/>
                </a:solidFill>
              </a:rPr>
              <a:t>Academic</a:t>
            </a:r>
            <a:r>
              <a:rPr lang="en-US" sz="2000" noProof="0" dirty="0" smtClean="0">
                <a:solidFill>
                  <a:srgbClr val="FFFF00"/>
                </a:solidFill>
              </a:rPr>
              <a:t> areas</a:t>
            </a:r>
          </a:p>
          <a:p>
            <a:pPr lvl="3">
              <a:defRPr/>
            </a:pPr>
            <a:endParaRPr lang="en-US" sz="2000" noProof="0" dirty="0" smtClean="0">
              <a:solidFill>
                <a:srgbClr val="FFFF00"/>
              </a:solidFill>
            </a:endParaRPr>
          </a:p>
          <a:p>
            <a:pPr lvl="2">
              <a:defRPr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Basis</a:t>
            </a: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 for strategic investment</a:t>
            </a:r>
          </a:p>
          <a:p>
            <a:pPr lvl="2">
              <a:defRPr/>
            </a:pPr>
            <a:endParaRPr lang="en-US" sz="2000" baseline="0" noProof="0" dirty="0">
              <a:solidFill>
                <a:srgbClr val="FFFF00"/>
              </a:solidFill>
            </a:endParaRPr>
          </a:p>
          <a:p>
            <a:pPr lvl="1">
              <a:defRPr/>
            </a:pPr>
            <a:r>
              <a:rPr kumimoji="0" lang="en-US" b="0" i="0" u="none" strike="noStrike" kern="1200" cap="none" spc="0" normalizeH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Spring 2021 repeat the above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2047" y="1056868"/>
            <a:ext cx="7835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FFFF00"/>
                </a:solidFill>
                <a:latin typeface="Calibri" panose="020F0502020204030204"/>
              </a:rPr>
              <a:t>Strategic Plan is enabled via a budget aligned with the Plan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49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Diagram 75"/>
          <p:cNvGraphicFramePr/>
          <p:nvPr>
            <p:extLst/>
          </p:nvPr>
        </p:nvGraphicFramePr>
        <p:xfrm>
          <a:off x="2619023" y="1294543"/>
          <a:ext cx="9302044" cy="4218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4"/>
          <p:cNvSpPr txBox="1">
            <a:spLocks/>
          </p:cNvSpPr>
          <p:nvPr/>
        </p:nvSpPr>
        <p:spPr>
          <a:xfrm>
            <a:off x="701003" y="299710"/>
            <a:ext cx="10014622" cy="8424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rgbClr val="00009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Academic Excellence Strategic Planning Framework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30597" y="1178603"/>
            <a:ext cx="7835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Aligning Resources with Strategic Priorities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01003" y="2548602"/>
            <a:ext cx="226468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Plan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Academic Excellence Plan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College Plan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Department Plan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 Plan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Down Arrow 76"/>
          <p:cNvSpPr/>
          <p:nvPr/>
        </p:nvSpPr>
        <p:spPr>
          <a:xfrm rot="10800000">
            <a:off x="216371" y="3403950"/>
            <a:ext cx="484632" cy="19788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61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D6D6D"/>
            </a:gs>
            <a:gs pos="28000">
              <a:srgbClr val="690717"/>
            </a:gs>
            <a:gs pos="54000">
              <a:srgbClr val="A7193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9020929" y="4145308"/>
            <a:ext cx="2696641" cy="1757308"/>
            <a:chOff x="5029424" y="3721652"/>
            <a:chExt cx="4282695" cy="2488096"/>
          </a:xfrm>
        </p:grpSpPr>
        <p:sp>
          <p:nvSpPr>
            <p:cNvPr id="25" name="Oval 12"/>
            <p:cNvSpPr/>
            <p:nvPr/>
          </p:nvSpPr>
          <p:spPr>
            <a:xfrm>
              <a:off x="6705665" y="4556651"/>
              <a:ext cx="496889" cy="592637"/>
            </a:xfrm>
            <a:custGeom>
              <a:avLst/>
              <a:gdLst/>
              <a:ahLst/>
              <a:cxnLst/>
              <a:rect l="l" t="t" r="r" b="b"/>
              <a:pathLst>
                <a:path w="496889" h="592637">
                  <a:moveTo>
                    <a:pt x="238591" y="0"/>
                  </a:moveTo>
                  <a:cubicBezTo>
                    <a:pt x="328836" y="0"/>
                    <a:pt x="415715" y="14414"/>
                    <a:pt x="496889" y="41558"/>
                  </a:cubicBezTo>
                  <a:cubicBezTo>
                    <a:pt x="487324" y="257516"/>
                    <a:pt x="394058" y="451669"/>
                    <a:pt x="248607" y="592637"/>
                  </a:cubicBezTo>
                  <a:cubicBezTo>
                    <a:pt x="101732" y="450288"/>
                    <a:pt x="8069" y="253709"/>
                    <a:pt x="0" y="35220"/>
                  </a:cubicBezTo>
                  <a:cubicBezTo>
                    <a:pt x="75485" y="12185"/>
                    <a:pt x="155615" y="0"/>
                    <a:pt x="238591" y="0"/>
                  </a:cubicBez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541618" y="3721652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6699524" y="3721652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6110555" y="4551017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029424" y="4120091"/>
              <a:ext cx="1629836" cy="522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srgbClr val="FF0000"/>
                  </a:solidFill>
                </a:rPr>
                <a:t>Teaching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659367" y="4195633"/>
              <a:ext cx="1652752" cy="522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Research</a:t>
              </a: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99055" y="5380383"/>
              <a:ext cx="1359980" cy="522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Service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106965" y="2314533"/>
            <a:ext cx="3717562" cy="1757308"/>
            <a:chOff x="3662902" y="3721652"/>
            <a:chExt cx="5904085" cy="2488096"/>
          </a:xfrm>
        </p:grpSpPr>
        <p:sp>
          <p:nvSpPr>
            <p:cNvPr id="33" name="Oval 12"/>
            <p:cNvSpPr/>
            <p:nvPr/>
          </p:nvSpPr>
          <p:spPr>
            <a:xfrm>
              <a:off x="6705665" y="4556651"/>
              <a:ext cx="496889" cy="592637"/>
            </a:xfrm>
            <a:custGeom>
              <a:avLst/>
              <a:gdLst/>
              <a:ahLst/>
              <a:cxnLst/>
              <a:rect l="l" t="t" r="r" b="b"/>
              <a:pathLst>
                <a:path w="496889" h="592637">
                  <a:moveTo>
                    <a:pt x="238591" y="0"/>
                  </a:moveTo>
                  <a:cubicBezTo>
                    <a:pt x="328836" y="0"/>
                    <a:pt x="415715" y="14414"/>
                    <a:pt x="496889" y="41558"/>
                  </a:cubicBezTo>
                  <a:cubicBezTo>
                    <a:pt x="487324" y="257516"/>
                    <a:pt x="394058" y="451669"/>
                    <a:pt x="248607" y="592637"/>
                  </a:cubicBezTo>
                  <a:cubicBezTo>
                    <a:pt x="101732" y="450288"/>
                    <a:pt x="8069" y="253709"/>
                    <a:pt x="0" y="35220"/>
                  </a:cubicBezTo>
                  <a:cubicBezTo>
                    <a:pt x="75485" y="12185"/>
                    <a:pt x="155615" y="0"/>
                    <a:pt x="238591" y="0"/>
                  </a:cubicBez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541618" y="3721652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6699524" y="3721652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6110555" y="4551017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662902" y="4117201"/>
              <a:ext cx="2693992" cy="522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srgbClr val="00B050"/>
                  </a:solidFill>
                </a:rPr>
                <a:t>Student Success</a:t>
              </a: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562913" y="4102752"/>
              <a:ext cx="2004074" cy="522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noProof="0" dirty="0" smtClean="0">
                  <a:solidFill>
                    <a:srgbClr val="00B050"/>
                  </a:solidFill>
                </a:rPr>
                <a:t>Scholarship</a:t>
              </a: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873151" y="5567187"/>
              <a:ext cx="2161915" cy="522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srgbClr val="00B050"/>
                  </a:solidFill>
                </a:rPr>
                <a:t>Engagement</a:t>
              </a: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8645205" y="424701"/>
            <a:ext cx="2916999" cy="1757308"/>
            <a:chOff x="4856877" y="3721652"/>
            <a:chExt cx="4632659" cy="2488096"/>
          </a:xfrm>
        </p:grpSpPr>
        <p:sp>
          <p:nvSpPr>
            <p:cNvPr id="41" name="Oval 12"/>
            <p:cNvSpPr/>
            <p:nvPr/>
          </p:nvSpPr>
          <p:spPr>
            <a:xfrm>
              <a:off x="6705665" y="4556651"/>
              <a:ext cx="496889" cy="592637"/>
            </a:xfrm>
            <a:custGeom>
              <a:avLst/>
              <a:gdLst/>
              <a:ahLst/>
              <a:cxnLst/>
              <a:rect l="l" t="t" r="r" b="b"/>
              <a:pathLst>
                <a:path w="496889" h="592637">
                  <a:moveTo>
                    <a:pt x="238591" y="0"/>
                  </a:moveTo>
                  <a:cubicBezTo>
                    <a:pt x="328836" y="0"/>
                    <a:pt x="415715" y="14414"/>
                    <a:pt x="496889" y="41558"/>
                  </a:cubicBezTo>
                  <a:cubicBezTo>
                    <a:pt x="487324" y="257516"/>
                    <a:pt x="394058" y="451669"/>
                    <a:pt x="248607" y="592637"/>
                  </a:cubicBezTo>
                  <a:cubicBezTo>
                    <a:pt x="101732" y="450288"/>
                    <a:pt x="8069" y="253709"/>
                    <a:pt x="0" y="35220"/>
                  </a:cubicBezTo>
                  <a:cubicBezTo>
                    <a:pt x="75485" y="12185"/>
                    <a:pt x="155615" y="0"/>
                    <a:pt x="238591" y="0"/>
                  </a:cubicBez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5541618" y="3721652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6699524" y="3721652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6110555" y="4551017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856877" y="4102752"/>
              <a:ext cx="1365072" cy="522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Quality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594935" y="4169916"/>
              <a:ext cx="1894601" cy="522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Distinction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949524" y="5620650"/>
              <a:ext cx="2009164" cy="522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Sustainable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6016408" y="1070042"/>
            <a:ext cx="2264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prstClr val="white"/>
                </a:solidFill>
                <a:latin typeface="Calibri" panose="020F0502020204030204"/>
              </a:rPr>
              <a:t>College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143253" y="2979879"/>
            <a:ext cx="2264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prstClr val="white"/>
                </a:solidFill>
                <a:latin typeface="Calibri" panose="020F0502020204030204"/>
              </a:rPr>
              <a:t>Department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349664" y="4889716"/>
            <a:ext cx="2264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prstClr val="white"/>
                </a:solidFill>
                <a:latin typeface="Calibri" panose="020F0502020204030204"/>
              </a:rPr>
              <a:t>Program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6115093" y="896470"/>
            <a:ext cx="1002323" cy="699769"/>
          </a:xfrm>
          <a:prstGeom prst="leftBrac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3685349" y="2835507"/>
            <a:ext cx="2264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prstClr val="white"/>
                </a:solidFill>
                <a:latin typeface="Calibri" panose="020F0502020204030204"/>
              </a:rPr>
              <a:t>Academic Excellence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Student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Success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Left Brace 51"/>
          <p:cNvSpPr/>
          <p:nvPr/>
        </p:nvSpPr>
        <p:spPr>
          <a:xfrm>
            <a:off x="2873109" y="2285934"/>
            <a:ext cx="636718" cy="2510118"/>
          </a:xfrm>
          <a:prstGeom prst="leftBrac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50243" y="3142625"/>
            <a:ext cx="2264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prstClr val="white"/>
                </a:solidFill>
                <a:latin typeface="Calibri" panose="020F0502020204030204"/>
              </a:rPr>
              <a:t>YSU STRATEGIC PLAN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8220" y="3698612"/>
            <a:ext cx="3050848" cy="1987567"/>
            <a:chOff x="4625208" y="3721652"/>
            <a:chExt cx="4845230" cy="2814110"/>
          </a:xfrm>
        </p:grpSpPr>
        <p:sp>
          <p:nvSpPr>
            <p:cNvPr id="55" name="Oval 12"/>
            <p:cNvSpPr/>
            <p:nvPr/>
          </p:nvSpPr>
          <p:spPr>
            <a:xfrm>
              <a:off x="6705665" y="4556651"/>
              <a:ext cx="496889" cy="592637"/>
            </a:xfrm>
            <a:custGeom>
              <a:avLst/>
              <a:gdLst/>
              <a:ahLst/>
              <a:cxnLst/>
              <a:rect l="l" t="t" r="r" b="b"/>
              <a:pathLst>
                <a:path w="496889" h="592637">
                  <a:moveTo>
                    <a:pt x="238591" y="0"/>
                  </a:moveTo>
                  <a:cubicBezTo>
                    <a:pt x="328836" y="0"/>
                    <a:pt x="415715" y="14414"/>
                    <a:pt x="496889" y="41558"/>
                  </a:cubicBezTo>
                  <a:cubicBezTo>
                    <a:pt x="487324" y="257516"/>
                    <a:pt x="394058" y="451669"/>
                    <a:pt x="248607" y="592637"/>
                  </a:cubicBezTo>
                  <a:cubicBezTo>
                    <a:pt x="101732" y="450288"/>
                    <a:pt x="8069" y="253709"/>
                    <a:pt x="0" y="35220"/>
                  </a:cubicBezTo>
                  <a:cubicBezTo>
                    <a:pt x="75485" y="12185"/>
                    <a:pt x="155615" y="0"/>
                    <a:pt x="238591" y="0"/>
                  </a:cubicBez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5541618" y="3721652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6699524" y="3721652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6110555" y="4551017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625208" y="4102752"/>
              <a:ext cx="1828409" cy="915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noProof="0" dirty="0" smtClean="0">
                  <a:solidFill>
                    <a:prstClr val="white"/>
                  </a:solidFill>
                </a:rPr>
                <a:t>Regionally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Relevant</a:t>
              </a: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614024" y="4169916"/>
              <a:ext cx="1856414" cy="915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prstClr val="white"/>
                  </a:solidFill>
                </a:rPr>
                <a:t>Nationally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Distinctive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000436" y="5620650"/>
              <a:ext cx="1907332" cy="915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noProof="0" dirty="0" smtClean="0">
                  <a:solidFill>
                    <a:prstClr val="white"/>
                  </a:solidFill>
                </a:rPr>
                <a:t>Globally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Connected</a:t>
              </a: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270273" y="3630114"/>
            <a:ext cx="3009971" cy="1757308"/>
            <a:chOff x="4546287" y="3721652"/>
            <a:chExt cx="4780314" cy="2488096"/>
          </a:xfrm>
        </p:grpSpPr>
        <p:sp>
          <p:nvSpPr>
            <p:cNvPr id="63" name="Oval 12"/>
            <p:cNvSpPr/>
            <p:nvPr/>
          </p:nvSpPr>
          <p:spPr>
            <a:xfrm>
              <a:off x="6705665" y="4556651"/>
              <a:ext cx="496889" cy="592637"/>
            </a:xfrm>
            <a:custGeom>
              <a:avLst/>
              <a:gdLst/>
              <a:ahLst/>
              <a:cxnLst/>
              <a:rect l="l" t="t" r="r" b="b"/>
              <a:pathLst>
                <a:path w="496889" h="592637">
                  <a:moveTo>
                    <a:pt x="238591" y="0"/>
                  </a:moveTo>
                  <a:cubicBezTo>
                    <a:pt x="328836" y="0"/>
                    <a:pt x="415715" y="14414"/>
                    <a:pt x="496889" y="41558"/>
                  </a:cubicBezTo>
                  <a:cubicBezTo>
                    <a:pt x="487324" y="257516"/>
                    <a:pt x="394058" y="451669"/>
                    <a:pt x="248607" y="592637"/>
                  </a:cubicBezTo>
                  <a:cubicBezTo>
                    <a:pt x="101732" y="450288"/>
                    <a:pt x="8069" y="253709"/>
                    <a:pt x="0" y="35220"/>
                  </a:cubicBezTo>
                  <a:cubicBezTo>
                    <a:pt x="75485" y="12185"/>
                    <a:pt x="155615" y="0"/>
                    <a:pt x="238591" y="0"/>
                  </a:cubicBez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5541618" y="3721652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6699524" y="3721652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6110555" y="4551017"/>
              <a:ext cx="1658731" cy="1658731"/>
            </a:xfrm>
            <a:prstGeom prst="ellips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546287" y="4102752"/>
              <a:ext cx="1986252" cy="522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prstClr val="white"/>
                  </a:solidFill>
                </a:rPr>
                <a:t>Stimulating</a:t>
              </a: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757863" y="4169916"/>
              <a:ext cx="1568738" cy="522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prstClr val="white"/>
                  </a:solidFill>
                </a:rPr>
                <a:t>Enabling</a:t>
              </a: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963524" y="5620650"/>
              <a:ext cx="1981161" cy="522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prstClr val="white"/>
                  </a:solidFill>
                </a:rPr>
                <a:t>Connecting</a:t>
              </a: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" name="Up Arrow 3"/>
          <p:cNvSpPr/>
          <p:nvPr/>
        </p:nvSpPr>
        <p:spPr>
          <a:xfrm>
            <a:off x="7138935" y="3660025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Up Arrow 69"/>
          <p:cNvSpPr/>
          <p:nvPr/>
        </p:nvSpPr>
        <p:spPr>
          <a:xfrm>
            <a:off x="7077361" y="1748956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Elbow Connector 5"/>
          <p:cNvCxnSpPr/>
          <p:nvPr/>
        </p:nvCxnSpPr>
        <p:spPr>
          <a:xfrm rot="5400000">
            <a:off x="4573270" y="1409841"/>
            <a:ext cx="1340838" cy="1027289"/>
          </a:xfrm>
          <a:prstGeom prst="bentConnector3">
            <a:avLst>
              <a:gd name="adj1" fmla="val 1168"/>
            </a:avLst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03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115352</TotalTime>
  <Words>767</Words>
  <Application>Microsoft Office PowerPoint</Application>
  <PresentationFormat>Widescreen</PresentationFormat>
  <Paragraphs>205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Verdana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Persistence Success=Student Success=YSU Success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Sherman,William M</dc:creator>
  <cp:lastModifiedBy>Mike Sherman</cp:lastModifiedBy>
  <cp:revision>106</cp:revision>
  <cp:lastPrinted>2018-09-13T13:30:05Z</cp:lastPrinted>
  <dcterms:created xsi:type="dcterms:W3CDTF">2017-07-02T03:48:13Z</dcterms:created>
  <dcterms:modified xsi:type="dcterms:W3CDTF">2018-09-16T16:27:06Z</dcterms:modified>
</cp:coreProperties>
</file>