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sldIdLst>
    <p:sldId id="392" r:id="rId3"/>
    <p:sldId id="412" r:id="rId4"/>
    <p:sldId id="393" r:id="rId5"/>
    <p:sldId id="394" r:id="rId6"/>
    <p:sldId id="390" r:id="rId7"/>
    <p:sldId id="361" r:id="rId8"/>
    <p:sldId id="396" r:id="rId9"/>
    <p:sldId id="397" r:id="rId10"/>
    <p:sldId id="398" r:id="rId11"/>
    <p:sldId id="399" r:id="rId12"/>
    <p:sldId id="401" r:id="rId13"/>
    <p:sldId id="402" r:id="rId14"/>
    <p:sldId id="404" r:id="rId15"/>
    <p:sldId id="363" r:id="rId16"/>
    <p:sldId id="406" r:id="rId17"/>
    <p:sldId id="439" r:id="rId18"/>
    <p:sldId id="440" r:id="rId19"/>
    <p:sldId id="405" r:id="rId20"/>
    <p:sldId id="395" r:id="rId21"/>
    <p:sldId id="407" r:id="rId22"/>
    <p:sldId id="408" r:id="rId23"/>
    <p:sldId id="409" r:id="rId24"/>
    <p:sldId id="389" r:id="rId25"/>
    <p:sldId id="413" r:id="rId26"/>
    <p:sldId id="414" r:id="rId27"/>
    <p:sldId id="411" r:id="rId28"/>
    <p:sldId id="415" r:id="rId29"/>
    <p:sldId id="4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4"/>
    <p:restoredTop sz="79524"/>
  </p:normalViewPr>
  <p:slideViewPr>
    <p:cSldViewPr snapToGrid="0" snapToObjects="1">
      <p:cViewPr varScale="1">
        <p:scale>
          <a:sx n="100" d="100"/>
          <a:sy n="100" d="100"/>
        </p:scale>
        <p:origin x="1032"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C0848-19DC-D14C-9EBD-6B36CFBB851A}" type="datetimeFigureOut">
              <a:rPr lang="en-US" smtClean="0"/>
              <a:t>8/23/24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2A0B5-9B42-2942-9236-FFAB159094C6}" type="slidenum">
              <a:rPr lang="en-US" smtClean="0"/>
              <a:t>‹#›</a:t>
            </a:fld>
            <a:endParaRPr lang="en-US"/>
          </a:p>
        </p:txBody>
      </p:sp>
    </p:spTree>
    <p:extLst>
      <p:ext uri="{BB962C8B-B14F-4D97-AF65-F5344CB8AC3E}">
        <p14:creationId xmlns:p14="http://schemas.microsoft.com/office/powerpoint/2010/main" val="2294380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02/acp.332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80/01443410.2018.14890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16/j.compedu.2013.08.0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16/j.compedu.2012.10.00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16/j.compedu.2012.10.0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16/j.compedu.2012.10.00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note: In the notes sections, I have also included some suggestions on how to present the material (e.g., questions to pose to students, etc.).</a:t>
            </a:r>
          </a:p>
        </p:txBody>
      </p:sp>
      <p:sp>
        <p:nvSpPr>
          <p:cNvPr id="4" name="Slide Number Placeholder 3"/>
          <p:cNvSpPr>
            <a:spLocks noGrp="1"/>
          </p:cNvSpPr>
          <p:nvPr>
            <p:ph type="sldNum" sz="quarter" idx="10"/>
          </p:nvPr>
        </p:nvSpPr>
        <p:spPr/>
        <p:txBody>
          <a:bodyPr/>
          <a:lstStyle/>
          <a:p>
            <a:fld id="{ADD2A0B5-9B42-2942-9236-FFAB159094C6}" type="slidenum">
              <a:rPr lang="en-US" smtClean="0"/>
              <a:t>1</a:t>
            </a:fld>
            <a:endParaRPr lang="en-US"/>
          </a:p>
        </p:txBody>
      </p:sp>
    </p:spTree>
    <p:extLst>
      <p:ext uri="{BB962C8B-B14F-4D97-AF65-F5344CB8AC3E}">
        <p14:creationId xmlns:p14="http://schemas.microsoft.com/office/powerpoint/2010/main" val="78197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Participants who took longhand notes AND were able to study from them performed better than anyone else</a:t>
            </a:r>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12</a:t>
            </a:fld>
            <a:endParaRPr lang="en-US"/>
          </a:p>
        </p:txBody>
      </p:sp>
    </p:spTree>
    <p:extLst>
      <p:ext uri="{BB962C8B-B14F-4D97-AF65-F5344CB8AC3E}">
        <p14:creationId xmlns:p14="http://schemas.microsoft.com/office/powerpoint/2010/main" val="54507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When typing, it can actually be difficult </a:t>
            </a:r>
            <a:r>
              <a:rPr lang="en-CA" i="1" baseline="0" dirty="0"/>
              <a:t>not</a:t>
            </a:r>
            <a:r>
              <a:rPr lang="en-CA" baseline="0" dirty="0"/>
              <a:t> to take verbatim notes (we end up mindlessly recording the lecture, just like a courtroom transcriber, without actually thinking about the material at all!)</a:t>
            </a:r>
          </a:p>
        </p:txBody>
      </p:sp>
      <p:sp>
        <p:nvSpPr>
          <p:cNvPr id="4" name="Slide Number Placeholder 3"/>
          <p:cNvSpPr>
            <a:spLocks noGrp="1"/>
          </p:cNvSpPr>
          <p:nvPr>
            <p:ph type="sldNum" sz="quarter" idx="10"/>
          </p:nvPr>
        </p:nvSpPr>
        <p:spPr/>
        <p:txBody>
          <a:bodyPr/>
          <a:lstStyle/>
          <a:p>
            <a:fld id="{80D952F9-7E5E-0E42-B1E4-AC561023DBED}" type="slidenum">
              <a:rPr lang="en-CA" smtClean="0"/>
              <a:t>14</a:t>
            </a:fld>
            <a:endParaRPr lang="en-CA"/>
          </a:p>
        </p:txBody>
      </p:sp>
    </p:spTree>
    <p:extLst>
      <p:ext uri="{BB962C8B-B14F-4D97-AF65-F5344CB8AC3E}">
        <p14:creationId xmlns:p14="http://schemas.microsoft.com/office/powerpoint/2010/main" val="2127220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Conclusions: </a:t>
            </a:r>
          </a:p>
          <a:p>
            <a:r>
              <a:rPr lang="en-US" dirty="0"/>
              <a:t>- Small longhand-superiority effect may be larger in the classroom (multi-tasking)</a:t>
            </a:r>
          </a:p>
          <a:p>
            <a:r>
              <a:rPr lang="en-US" dirty="0"/>
              <a:t>- Content of notes (inclusion of relevant material) more important than note-taking method (longhand, laptop, </a:t>
            </a:r>
            <a:r>
              <a:rPr lang="en-US" dirty="0" err="1"/>
              <a:t>eWriter</a:t>
            </a:r>
            <a:r>
              <a:rPr lang="en-US" dirty="0"/>
              <a:t>)</a:t>
            </a:r>
          </a:p>
          <a:p>
            <a:r>
              <a:rPr lang="en-US" dirty="0"/>
              <a:t>- Moderating factors: e.g., images and symbols?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B2AB7B-7BB4-1346-8F9E-629353FB8D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50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if you take notes on your laptop during class, perhaps you can redo them in longhand form later that day – making sure to put things into your own words</a:t>
            </a:r>
          </a:p>
          <a:p>
            <a:r>
              <a:rPr lang="en-US" dirty="0"/>
              <a:t>E.g., if you might be tempted to multitask during class, sit at the back of the room where you’ll be less likely to distract your classmates</a:t>
            </a:r>
          </a:p>
        </p:txBody>
      </p:sp>
      <p:sp>
        <p:nvSpPr>
          <p:cNvPr id="4" name="Slide Number Placeholder 3"/>
          <p:cNvSpPr>
            <a:spLocks noGrp="1"/>
          </p:cNvSpPr>
          <p:nvPr>
            <p:ph type="sldNum" sz="quarter" idx="10"/>
          </p:nvPr>
        </p:nvSpPr>
        <p:spPr/>
        <p:txBody>
          <a:bodyPr/>
          <a:lstStyle/>
          <a:p>
            <a:fld id="{ADD2A0B5-9B42-2942-9236-FFAB159094C6}" type="slidenum">
              <a:rPr lang="en-US" smtClean="0"/>
              <a:t>18</a:t>
            </a:fld>
            <a:endParaRPr lang="en-US"/>
          </a:p>
        </p:txBody>
      </p:sp>
    </p:spTree>
    <p:extLst>
      <p:ext uri="{BB962C8B-B14F-4D97-AF65-F5344CB8AC3E}">
        <p14:creationId xmlns:p14="http://schemas.microsoft.com/office/powerpoint/2010/main" val="186963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Ask students: How many of you have looked at your phone since the lecture began? (In the last 10 minutes? 5 minutes? 1 minute? Right now?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following article is </a:t>
            </a:r>
            <a:r>
              <a:rPr lang="en-US" u="none" dirty="0"/>
              <a:t>not elaborated on in the slides, </a:t>
            </a:r>
            <a:r>
              <a:rPr lang="en-US" dirty="0"/>
              <a:t>but it is worth reading and potentially discussing with your students!</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CA" dirty="0"/>
              <a:t>ARTICLE: Lee, S., et al (2017). The effects of cell phone use and emotion-regulation style on college students’ learning. Applied Cognitive Psychology, 31, 360-366. </a:t>
            </a:r>
            <a:r>
              <a:rPr lang="en-US" dirty="0"/>
              <a:t>AVAILABLE: </a:t>
            </a:r>
            <a:r>
              <a:rPr lang="en-CA" dirty="0">
                <a:hlinkClick r:id="rId3"/>
              </a:rPr>
              <a:t>https://doi.org/10.1002/acp.3323</a:t>
            </a:r>
            <a:endParaRPr lang="en-CA" dirty="0"/>
          </a:p>
          <a:p>
            <a:r>
              <a:rPr lang="en-CA" dirty="0"/>
              <a:t>ABSTRACT: Cell phones are becoming an inevitable part of the classroom, but extant research suggests that using cell phones in the classroom impairs academic performance. The present study examined the impact of different cell phone policies on learning and emotion‐regulation style. Participants were randomly assigned to one of four experimental conditions: cell phone usage allowed, cell phone possession allowed but without usage, cell phones removed, and a no‐instruction control group. All participants watched a 20‐minute lecture and were sent text messages to mimic classroom distractions. Afterward, participants took a multiple‐choice test and filled out questionnaires assessing their level of obsessiveness, nomophobia, and mindfulness. Participants who had their cell phone taken away performed best on the test with no other differences. None of the emotional‐regulation measures moderated the results. These findings provide important insight as to how cell phone policies can optimize learning in the classroom.</a:t>
            </a:r>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19</a:t>
            </a:fld>
            <a:endParaRPr lang="en-US"/>
          </a:p>
        </p:txBody>
      </p:sp>
    </p:spTree>
    <p:extLst>
      <p:ext uri="{BB962C8B-B14F-4D97-AF65-F5344CB8AC3E}">
        <p14:creationId xmlns:p14="http://schemas.microsoft.com/office/powerpoint/2010/main" val="207999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ARTICLE: Glass, A. L., &amp; Kang, M. (2018) Dividing attention in the classroom reduces exam performance, Educational Psychology, DOI: </a:t>
            </a:r>
            <a:r>
              <a:rPr lang="en-CA" dirty="0">
                <a:hlinkClick r:id="rId3"/>
              </a:rPr>
              <a:t>10.1080/01443410.2018.1489046</a:t>
            </a:r>
            <a:r>
              <a:rPr lang="en-CA" dirty="0"/>
              <a:t> </a:t>
            </a:r>
          </a:p>
          <a:p>
            <a:r>
              <a:rPr lang="en-US" dirty="0"/>
              <a:t>AVAILABLE: </a:t>
            </a:r>
            <a:r>
              <a:rPr lang="en-CA" dirty="0">
                <a:hlinkClick r:id="rId3"/>
              </a:rPr>
              <a:t>https://doi.org/10.1080/01443410.2018.1489046</a:t>
            </a:r>
            <a:endParaRPr lang="en-CA" dirty="0"/>
          </a:p>
          <a:p>
            <a:r>
              <a:rPr lang="en-CA" dirty="0"/>
              <a:t>ABSTRACT: The intrusion of internet-enabled electronic devices (laptop, tablet, and cell phone) has transformed the modern college lecture into a divided attention task. This study measured the effect of using an electronic device for a non-academic purpose during class on subsequent exam performance. In a two-section college course, electronic devices were permitted in half the lectures, so the effect of the devices was assessed in a within-student, within-item counterbalanced experimental design. Dividing attention between an electronic device and the classroom lecture did </a:t>
            </a:r>
            <a:r>
              <a:rPr lang="en-CA" i="1" dirty="0"/>
              <a:t>not</a:t>
            </a:r>
            <a:r>
              <a:rPr lang="en-CA" dirty="0"/>
              <a:t> reduce comprehension of the lecture, as measured by within-class quiz questions. Instead, divided attention reduced long-term </a:t>
            </a:r>
            <a:r>
              <a:rPr lang="en-CA" i="1" dirty="0"/>
              <a:t>retention</a:t>
            </a:r>
            <a:r>
              <a:rPr lang="en-CA" dirty="0"/>
              <a:t> of the classroom lecture, which impaired subsequent unit exam and final exam performance. Students self-reported whether they had used an electronic device in each class. Exam performance was significantly worse than the no-device control condition both for students who did and did not use electronic devices during that class.</a:t>
            </a:r>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20</a:t>
            </a:fld>
            <a:endParaRPr lang="en-US"/>
          </a:p>
        </p:txBody>
      </p:sp>
    </p:spTree>
    <p:extLst>
      <p:ext uri="{BB962C8B-B14F-4D97-AF65-F5344CB8AC3E}">
        <p14:creationId xmlns:p14="http://schemas.microsoft.com/office/powerpoint/2010/main" val="407742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Ask students to explain the figure/results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Key finding: use of the electronic devices impaired long-term retention (i.e., </a:t>
            </a:r>
            <a:r>
              <a:rPr lang="en-US" i="1" dirty="0"/>
              <a:t>real learning</a:t>
            </a:r>
            <a:r>
              <a:rPr lang="en-US" dirty="0"/>
              <a:t>)</a:t>
            </a:r>
          </a:p>
        </p:txBody>
      </p:sp>
      <p:sp>
        <p:nvSpPr>
          <p:cNvPr id="4" name="Slide Number Placeholder 3"/>
          <p:cNvSpPr>
            <a:spLocks noGrp="1"/>
          </p:cNvSpPr>
          <p:nvPr>
            <p:ph type="sldNum" sz="quarter" idx="10"/>
          </p:nvPr>
        </p:nvSpPr>
        <p:spPr/>
        <p:txBody>
          <a:bodyPr/>
          <a:lstStyle/>
          <a:p>
            <a:fld id="{ADD2A0B5-9B42-2942-9236-FFAB159094C6}" type="slidenum">
              <a:rPr lang="en-US" smtClean="0"/>
              <a:t>21</a:t>
            </a:fld>
            <a:endParaRPr lang="en-US"/>
          </a:p>
        </p:txBody>
      </p:sp>
    </p:spTree>
    <p:extLst>
      <p:ext uri="{BB962C8B-B14F-4D97-AF65-F5344CB8AC3E}">
        <p14:creationId xmlns:p14="http://schemas.microsoft.com/office/powerpoint/2010/main" val="1904626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Subsequent analyses looked at student reports of whether they actually used their devices on days when they were allowed (versus did not use)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Again, key result is for the final exam </a:t>
            </a:r>
            <a:r>
              <a:rPr lang="en-US" dirty="0">
                <a:sym typeface="Wingdings" pitchFamily="2" charset="2"/>
              </a:rPr>
              <a:t> best performance when NO ONE is using their electronics. </a:t>
            </a:r>
            <a:r>
              <a:rPr lang="en-US" b="1" dirty="0">
                <a:sym typeface="Wingdings" pitchFamily="2" charset="2"/>
              </a:rPr>
              <a:t>When they were allowed, a majority of students chose to use their devices, bringing down their own performance, as well as the performance of the few students who chose NOT to use their devices. </a:t>
            </a:r>
            <a:endParaRPr lang="en-US" b="1" dirty="0"/>
          </a:p>
        </p:txBody>
      </p:sp>
      <p:sp>
        <p:nvSpPr>
          <p:cNvPr id="4" name="Slide Number Placeholder 3"/>
          <p:cNvSpPr>
            <a:spLocks noGrp="1"/>
          </p:cNvSpPr>
          <p:nvPr>
            <p:ph type="sldNum" sz="quarter" idx="10"/>
          </p:nvPr>
        </p:nvSpPr>
        <p:spPr/>
        <p:txBody>
          <a:bodyPr/>
          <a:lstStyle/>
          <a:p>
            <a:fld id="{ADD2A0B5-9B42-2942-9236-FFAB159094C6}" type="slidenum">
              <a:rPr lang="en-US" smtClean="0"/>
              <a:t>22</a:t>
            </a:fld>
            <a:endParaRPr lang="en-US"/>
          </a:p>
        </p:txBody>
      </p:sp>
    </p:spTree>
    <p:extLst>
      <p:ext uri="{BB962C8B-B14F-4D97-AF65-F5344CB8AC3E}">
        <p14:creationId xmlns:p14="http://schemas.microsoft.com/office/powerpoint/2010/main" val="2106854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Inside High Ed Article: https://</a:t>
            </a:r>
            <a:r>
              <a:rPr lang="en-US" dirty="0" err="1"/>
              <a:t>www.insidehighered.com</a:t>
            </a:r>
            <a:r>
              <a:rPr lang="en-US" dirty="0"/>
              <a:t>/news/2018/07/27/class-cellphone-and-laptop-use-lowers-exam-scores-new-study-shows</a:t>
            </a:r>
          </a:p>
          <a:p>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23</a:t>
            </a:fld>
            <a:endParaRPr lang="en-US"/>
          </a:p>
        </p:txBody>
      </p:sp>
    </p:spTree>
    <p:extLst>
      <p:ext uri="{BB962C8B-B14F-4D97-AF65-F5344CB8AC3E}">
        <p14:creationId xmlns:p14="http://schemas.microsoft.com/office/powerpoint/2010/main" val="539748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24</a:t>
            </a:fld>
            <a:endParaRPr lang="en-US"/>
          </a:p>
        </p:txBody>
      </p:sp>
    </p:spTree>
    <p:extLst>
      <p:ext uri="{BB962C8B-B14F-4D97-AF65-F5344CB8AC3E}">
        <p14:creationId xmlns:p14="http://schemas.microsoft.com/office/powerpoint/2010/main" val="323006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current technologies, like any tool, have the potential to greatly enhance our lives or make them miserable.</a:t>
            </a:r>
          </a:p>
          <a:p>
            <a:r>
              <a:rPr lang="en-US" dirty="0"/>
              <a:t>E.g., A hammer is a wonderful tool to have when we need to put a nail into a wall, but might be downright infuriating if we are trying to cut down a tree. </a:t>
            </a:r>
          </a:p>
          <a:p>
            <a:r>
              <a:rPr lang="en-US" dirty="0"/>
              <a:t>Now, imagine that you are watching someone trying to cut down a tree with a hammer. And there is a saw right there in front of them.  You would want to suggest the saw, right?  Maybe they haven’t noticed it or they don’t realize what it can do. This is what I want to do here. Your electronic devices are not the enemy, just like the hammer isn’t the enemy. It’s just not ubiquitously helpful. </a:t>
            </a:r>
          </a:p>
          <a:p>
            <a:r>
              <a:rPr lang="en-US" dirty="0"/>
              <a:t>I just want to make sure that we are all making good, informed decisions about when and how best to use these things!</a:t>
            </a:r>
          </a:p>
          <a:p>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4</a:t>
            </a:fld>
            <a:endParaRPr lang="en-US"/>
          </a:p>
        </p:txBody>
      </p:sp>
    </p:spTree>
    <p:extLst>
      <p:ext uri="{BB962C8B-B14F-4D97-AF65-F5344CB8AC3E}">
        <p14:creationId xmlns:p14="http://schemas.microsoft.com/office/powerpoint/2010/main" val="2084967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class, you may wish to brainstorm some ideas/guidelines for cellphone/device use in class. E.g., allow students the option of dropping off their smartphone at the front of the class as they come in. Or set up a norm where everyone turns off their phone at the beginning at class and keeps in hidden away. Whatever solutions you and your students come up with!</a:t>
            </a:r>
          </a:p>
          <a:p>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25</a:t>
            </a:fld>
            <a:endParaRPr lang="en-US"/>
          </a:p>
        </p:txBody>
      </p:sp>
    </p:spTree>
    <p:extLst>
      <p:ext uri="{BB962C8B-B14F-4D97-AF65-F5344CB8AC3E}">
        <p14:creationId xmlns:p14="http://schemas.microsoft.com/office/powerpoint/2010/main" val="982546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Can ask students to share some of their solutions for how they reduce distractions while studying.</a:t>
            </a:r>
          </a:p>
        </p:txBody>
      </p:sp>
      <p:sp>
        <p:nvSpPr>
          <p:cNvPr id="4" name="Slide Number Placeholder 3"/>
          <p:cNvSpPr>
            <a:spLocks noGrp="1"/>
          </p:cNvSpPr>
          <p:nvPr>
            <p:ph type="sldNum" sz="quarter" idx="10"/>
          </p:nvPr>
        </p:nvSpPr>
        <p:spPr/>
        <p:txBody>
          <a:bodyPr/>
          <a:lstStyle/>
          <a:p>
            <a:fld id="{ADD2A0B5-9B42-2942-9236-FFAB159094C6}" type="slidenum">
              <a:rPr lang="en-US" smtClean="0"/>
              <a:t>26</a:t>
            </a:fld>
            <a:endParaRPr lang="en-US"/>
          </a:p>
        </p:txBody>
      </p:sp>
    </p:spTree>
    <p:extLst>
      <p:ext uri="{BB962C8B-B14F-4D97-AF65-F5344CB8AC3E}">
        <p14:creationId xmlns:p14="http://schemas.microsoft.com/office/powerpoint/2010/main" val="1180023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  The 13-items used to measure cellphone attachment/dependence are included in the Appendix available here: https://</a:t>
            </a:r>
            <a:r>
              <a:rPr lang="en-US" dirty="0" err="1"/>
              <a:t>www.journals.uchicago.edu</a:t>
            </a:r>
            <a:r>
              <a:rPr lang="en-US" dirty="0"/>
              <a:t>/</a:t>
            </a:r>
            <a:r>
              <a:rPr lang="en-US" dirty="0" err="1"/>
              <a:t>doi</a:t>
            </a:r>
            <a:r>
              <a:rPr lang="en-US" dirty="0"/>
              <a:t>/</a:t>
            </a:r>
            <a:r>
              <a:rPr lang="en-US" dirty="0" err="1"/>
              <a:t>suppl</a:t>
            </a:r>
            <a:r>
              <a:rPr lang="en-US" dirty="0"/>
              <a:t>/10.1086/691462/</a:t>
            </a:r>
            <a:r>
              <a:rPr lang="en-US" dirty="0" err="1"/>
              <a:t>suppl_file</a:t>
            </a:r>
            <a:r>
              <a:rPr lang="en-US" dirty="0"/>
              <a:t>/2016022Appendix.pdf </a:t>
            </a:r>
          </a:p>
          <a:p>
            <a:pPr marL="0" indent="0">
              <a:buFontTx/>
              <a:buNone/>
            </a:pPr>
            <a:r>
              <a:rPr lang="en-US" dirty="0"/>
              <a:t>(You could have students complete the measure – other similar measures also exist, such as The Nomophobia Questionnaire NMP-Q; </a:t>
            </a:r>
            <a:r>
              <a:rPr lang="en-CA" dirty="0"/>
              <a:t>Yildirim &amp; </a:t>
            </a:r>
            <a:r>
              <a:rPr lang="en-CA" dirty="0" err="1"/>
              <a:t>Correia</a:t>
            </a:r>
            <a:r>
              <a:rPr lang="en-CA" dirty="0"/>
              <a:t>, 2015</a:t>
            </a:r>
            <a:r>
              <a:rPr lang="en-US" dirty="0"/>
              <a:t>)</a:t>
            </a:r>
          </a:p>
          <a:p>
            <a:pPr marL="0" indent="0">
              <a:buFontTx/>
              <a:buNone/>
            </a:pPr>
            <a:endParaRPr lang="en-US" dirty="0"/>
          </a:p>
          <a:p>
            <a:pPr marL="0" indent="0">
              <a:buFontTx/>
              <a:buNone/>
            </a:pPr>
            <a:r>
              <a:rPr lang="en-US" dirty="0"/>
              <a:t>ARTICLE: </a:t>
            </a:r>
            <a:r>
              <a:rPr lang="en-CA" dirty="0"/>
              <a:t>Ward, A. F., Duke, K., </a:t>
            </a:r>
            <a:r>
              <a:rPr lang="en-CA" dirty="0" err="1"/>
              <a:t>Gneezy</a:t>
            </a:r>
            <a:r>
              <a:rPr lang="en-CA" dirty="0"/>
              <a:t>, A., &amp; Bos, M. W. (2017). Brain drain: The mere presence of one’s own smartphone reduces available cognitive capacity. </a:t>
            </a:r>
            <a:r>
              <a:rPr lang="en-CA" i="1" dirty="0"/>
              <a:t>Journal of the Association for Consumer Research, 2</a:t>
            </a:r>
            <a:r>
              <a:rPr lang="en-CA" dirty="0"/>
              <a:t>, 140-154.</a:t>
            </a:r>
          </a:p>
          <a:p>
            <a:pPr marL="0" indent="0">
              <a:buFontTx/>
              <a:buNone/>
            </a:pPr>
            <a:r>
              <a:rPr lang="en-CA" dirty="0"/>
              <a:t>AVAILABLE: https://</a:t>
            </a:r>
            <a:r>
              <a:rPr lang="en-CA" dirty="0" err="1"/>
              <a:t>www.journals.uchicago.edu</a:t>
            </a:r>
            <a:r>
              <a:rPr lang="en-CA" dirty="0"/>
              <a:t>/</a:t>
            </a:r>
            <a:r>
              <a:rPr lang="en-CA" dirty="0" err="1"/>
              <a:t>doi</a:t>
            </a:r>
            <a:r>
              <a:rPr lang="en-CA" dirty="0"/>
              <a:t>/10.1086/691462 </a:t>
            </a:r>
          </a:p>
          <a:p>
            <a:pPr marL="0" indent="0">
              <a:buFontTx/>
              <a:buNone/>
            </a:pPr>
            <a:r>
              <a:rPr lang="en-CA" dirty="0"/>
              <a:t>ABSTRACT: Our smartphones enable—and encourage—constant connection to information, entertainment, and each other. They put the world at our fingertips, and rarely leave our sides. Although these devices have immense potential to improve welfare, their persistent presence may come at a cognitive cost. In this research, we test the “brain drain” hypothesis that the mere presence of one’s own smartphone may occupy limited-capacity cognitive resources, thereby leaving fewer resources available for other tasks and undercutting cognitive performance. Results from two experiments indicate that even when people are successful at maintaining sustained attention—as when avoiding the temptation to check their phones—the mere presence of these devices reduces available cognitive capacity. Moreover, these cognitive costs are highest for those highest in smartphone dependence. We conclude by discussing the practical implications of this smartphone-induced brain drain for consumer decision-making and consumer welfare.</a:t>
            </a:r>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27</a:t>
            </a:fld>
            <a:endParaRPr lang="en-US"/>
          </a:p>
        </p:txBody>
      </p:sp>
    </p:spTree>
    <p:extLst>
      <p:ext uri="{BB962C8B-B14F-4D97-AF65-F5344CB8AC3E}">
        <p14:creationId xmlns:p14="http://schemas.microsoft.com/office/powerpoint/2010/main" val="169738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Most of these (except for boomerang, which I use) were found via an Internet search – I have not used them and this is certainly not meant as an endorsement. I just chose ones that were free and seemed relatively popular or well-reviewed! You and/or your students may know of better (or certainly additional) options!</a:t>
            </a:r>
          </a:p>
        </p:txBody>
      </p:sp>
      <p:sp>
        <p:nvSpPr>
          <p:cNvPr id="4" name="Slide Number Placeholder 3"/>
          <p:cNvSpPr>
            <a:spLocks noGrp="1"/>
          </p:cNvSpPr>
          <p:nvPr>
            <p:ph type="sldNum" sz="quarter" idx="10"/>
          </p:nvPr>
        </p:nvSpPr>
        <p:spPr/>
        <p:txBody>
          <a:bodyPr/>
          <a:lstStyle/>
          <a:p>
            <a:fld id="{ADD2A0B5-9B42-2942-9236-FFAB159094C6}" type="slidenum">
              <a:rPr lang="en-US" smtClean="0"/>
              <a:t>28</a:t>
            </a:fld>
            <a:endParaRPr lang="en-US"/>
          </a:p>
        </p:txBody>
      </p:sp>
    </p:spTree>
    <p:extLst>
      <p:ext uri="{BB962C8B-B14F-4D97-AF65-F5344CB8AC3E}">
        <p14:creationId xmlns:p14="http://schemas.microsoft.com/office/powerpoint/2010/main" val="294804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Ask or survey students what they have used their laptop for during class, and/or to estimate what proportion of class time they end up doing non-school related things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dirty="0"/>
              <a:t>Who has a laptop with them</a:t>
            </a:r>
            <a:r>
              <a:rPr lang="en-CA" baseline="0" dirty="0"/>
              <a:t> right now? Who has a window open that is not school related? </a:t>
            </a:r>
            <a:endParaRPr lang="en-CA" dirty="0"/>
          </a:p>
          <a:p>
            <a:pPr marL="171450" indent="-171450">
              <a:buFontTx/>
              <a:buChar char="-"/>
            </a:pPr>
            <a:r>
              <a:rPr lang="en-CA" dirty="0"/>
              <a:t>Ask the students what type of study this is; what are some potential third variables? (note: see abstract for list of variables the authors controlled for)</a:t>
            </a:r>
          </a:p>
          <a:p>
            <a:endParaRPr lang="en-CA" dirty="0"/>
          </a:p>
          <a:p>
            <a:r>
              <a:rPr lang="en-CA" dirty="0"/>
              <a:t>ARTICLE: </a:t>
            </a:r>
            <a:r>
              <a:rPr lang="en-CA" dirty="0" err="1"/>
              <a:t>Gaudreau</a:t>
            </a:r>
            <a:r>
              <a:rPr lang="en-CA" dirty="0"/>
              <a:t>, P., Miranda, D., &amp; </a:t>
            </a:r>
            <a:r>
              <a:rPr lang="en-CA" dirty="0" err="1"/>
              <a:t>Gareau</a:t>
            </a:r>
            <a:r>
              <a:rPr lang="en-CA" dirty="0"/>
              <a:t>, A. (2014). Canadian university students in wireless classrooms: What do they do on their laptops and does it really matter? Computers &amp; Education, 70, 245-255. </a:t>
            </a:r>
          </a:p>
          <a:p>
            <a:r>
              <a:rPr lang="en-CA" dirty="0"/>
              <a:t>AVAILABLE: </a:t>
            </a:r>
            <a:r>
              <a:rPr lang="en-CA" dirty="0">
                <a:hlinkClick r:id="rId3" tooltip="Persistent link using digital object identifier"/>
              </a:rPr>
              <a:t>https://doi.org/10.1016/j.compedu.2013.08.019</a:t>
            </a:r>
            <a:endParaRPr lang="en-CA" dirty="0"/>
          </a:p>
          <a:p>
            <a:r>
              <a:rPr lang="en-CA" dirty="0"/>
              <a:t>ABSTRACT: Two studies were conducted to examine what undergraduate students do on their laptops during class time and the extent to which laptop usage behaviors are associated with academic success. In Study 1, a sample of 1129 students from a Canadian university completed a survey measuring prototypical behaviors emitted on laptops during class time. Results of factor analyses indicated that laptop behaviors can be regrouped in two dimensions: School related and school unrelated laptop utilization. School unrelated laptop behaviors were significantly associated with lower levels of self-reported academic achievement and satisfaction. School related laptop behaviors were positively associated with academic satisfaction. These results were invariant across different faculties on campus. In Study 2, another sample of 88 students was recruited to examine the longitudinal association between laptop behaviors and semester grade point average obtained at the end of the semester. Results of Study 2 showed that school unrelated laptop behaviors were prospectively associated with lower semester grade point average, even after controlling for a series of potentially confounding influences (i.e., self-regulation failure, motivational deficit, disorganized learning, internet addiction, and school disenchantment). Overall, these results provide theoretically important support to suggest that in-class laptop utilization is a unique and contemporary mode of learning that should not be treated as an epiphenomenon merely accountable and reducible to other sources of psychological influences.</a:t>
            </a:r>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5</a:t>
            </a:fld>
            <a:endParaRPr lang="en-US"/>
          </a:p>
        </p:txBody>
      </p:sp>
    </p:spTree>
    <p:extLst>
      <p:ext uri="{BB962C8B-B14F-4D97-AF65-F5344CB8AC3E}">
        <p14:creationId xmlns:p14="http://schemas.microsoft.com/office/powerpoint/2010/main" val="5326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ARTICLE: Sana, F., Weston, T.., &amp; Cepeda, N.J.  (2013). Laptop multitasking hinders classroom learning for both users and nearby peers. Computers &amp; Education, 62, 24-31. </a:t>
            </a:r>
          </a:p>
          <a:p>
            <a:r>
              <a:rPr lang="en-CA" dirty="0"/>
              <a:t>AVAILABLE: </a:t>
            </a:r>
            <a:r>
              <a:rPr lang="en-CA" dirty="0">
                <a:hlinkClick r:id="rId3" tooltip="Persistent link using digital object identifier"/>
              </a:rPr>
              <a:t>https://doi.org/10.1016/j.compedu.2012.10.003</a:t>
            </a:r>
            <a:endParaRPr lang="en-CA" dirty="0"/>
          </a:p>
          <a:p>
            <a:r>
              <a:rPr lang="en-CA" dirty="0"/>
              <a:t>ABSTRACT: Laptops are commonplace in university classrooms. In light of cognitive psychology theory on costs associated with multitasking, we examined the effects of in-class laptop use on student learning in a simulated classroom. We found that participants who multitasked on a laptop during a lecture scored lower on a test compared to those who did not multitask, and participants who were in direct view of a multitasking peer scored lower on a test compared to those who were not. The results demonstrate that multitasking on a laptop poses a significant distraction to both users and fellow students and can be detrimental to comprehension of lecture content.</a:t>
            </a:r>
          </a:p>
          <a:p>
            <a:endParaRPr lang="en-CA" dirty="0"/>
          </a:p>
          <a:p>
            <a:r>
              <a:rPr lang="en-CA" baseline="0" dirty="0"/>
              <a:t>Experiment 2: paper and pencil, in view of paper and pencil peers or multitasking peers </a:t>
            </a:r>
            <a:r>
              <a:rPr lang="en-CA" baseline="0" dirty="0">
                <a:sym typeface="Wingdings"/>
              </a:rPr>
              <a:t> no difference in quality of notes taken, but those in view of a multitasking peer performed 17% lower on the comprehension quiz</a:t>
            </a:r>
            <a:endParaRPr lang="en-CA" baseline="0" dirty="0"/>
          </a:p>
        </p:txBody>
      </p:sp>
      <p:sp>
        <p:nvSpPr>
          <p:cNvPr id="4" name="Slide Number Placeholder 3"/>
          <p:cNvSpPr>
            <a:spLocks noGrp="1"/>
          </p:cNvSpPr>
          <p:nvPr>
            <p:ph type="sldNum" sz="quarter" idx="10"/>
          </p:nvPr>
        </p:nvSpPr>
        <p:spPr/>
        <p:txBody>
          <a:bodyPr/>
          <a:lstStyle/>
          <a:p>
            <a:fld id="{80D952F9-7E5E-0E42-B1E4-AC561023DBED}" type="slidenum">
              <a:rPr lang="en-CA" smtClean="0"/>
              <a:t>6</a:t>
            </a:fld>
            <a:endParaRPr lang="en-CA"/>
          </a:p>
        </p:txBody>
      </p:sp>
    </p:spTree>
    <p:extLst>
      <p:ext uri="{BB962C8B-B14F-4D97-AF65-F5344CB8AC3E}">
        <p14:creationId xmlns:p14="http://schemas.microsoft.com/office/powerpoint/2010/main" val="13452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students might argue (or you can bring up) that maybe if they had had </a:t>
            </a:r>
            <a:r>
              <a:rPr lang="en-US" i="1" dirty="0"/>
              <a:t>time to study </a:t>
            </a:r>
            <a:r>
              <a:rPr lang="en-US" dirty="0"/>
              <a:t>(tests aren’t normally given immediately after a lecture), the difference would go away and it wouldn’t matter what they were doing during class time – then put up the finding regarding the quality notes, and say that we will return to this issue in a moment.</a:t>
            </a:r>
          </a:p>
          <a:p>
            <a:r>
              <a:rPr lang="en-US" dirty="0"/>
              <a:t>Note: Notes from the multitasker were rated by a blind experimenter most familiar with the lecture information and scored from 1 (missing things from slides, disorganized, etc.) to 5 (all verbal and written information included in notes). 3 indicates notes that include all information from the slides themselves. Multitaskers: M = 2.7, SD = 1.2; Non Multitaskers: M = 4.1, SD = 1.0)</a:t>
            </a:r>
          </a:p>
        </p:txBody>
      </p:sp>
      <p:sp>
        <p:nvSpPr>
          <p:cNvPr id="4" name="Slide Number Placeholder 3"/>
          <p:cNvSpPr>
            <a:spLocks noGrp="1"/>
          </p:cNvSpPr>
          <p:nvPr>
            <p:ph type="sldNum" sz="quarter" idx="10"/>
          </p:nvPr>
        </p:nvSpPr>
        <p:spPr/>
        <p:txBody>
          <a:bodyPr/>
          <a:lstStyle/>
          <a:p>
            <a:fld id="{ADD2A0B5-9B42-2942-9236-FFAB159094C6}" type="slidenum">
              <a:rPr lang="en-US" smtClean="0"/>
              <a:t>7</a:t>
            </a:fld>
            <a:endParaRPr lang="en-US"/>
          </a:p>
        </p:txBody>
      </p:sp>
    </p:spTree>
    <p:extLst>
      <p:ext uri="{BB962C8B-B14F-4D97-AF65-F5344CB8AC3E}">
        <p14:creationId xmlns:p14="http://schemas.microsoft.com/office/powerpoint/2010/main" val="41259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ARTICLE: Sana, F., Weston, T.., &amp; Cepeda, N.J.  (2013). Laptop multitasking hinders classroom learning for both users and nearby peers. Computers &amp; Education, 62, 24-31. </a:t>
            </a:r>
          </a:p>
          <a:p>
            <a:r>
              <a:rPr lang="en-CA" dirty="0"/>
              <a:t>AVAILABLE: </a:t>
            </a:r>
            <a:r>
              <a:rPr lang="en-CA" dirty="0">
                <a:hlinkClick r:id="rId3" tooltip="Persistent link using digital object identifier"/>
              </a:rPr>
              <a:t>https://doi.org/10.1016/j.compedu.2012.10.003</a:t>
            </a:r>
            <a:endParaRPr lang="en-CA" dirty="0"/>
          </a:p>
          <a:p>
            <a:r>
              <a:rPr lang="en-CA" dirty="0"/>
              <a:t>ABSTRACT: Laptops are commonplace in university classrooms. In light of cognitive psychology theory on costs associated with multitasking, we examined the effects of in-class laptop use on student learning in a simulated classroom. We found that participants who multitasked on a laptop during a lecture scored lower on a test compared to those who did not multitask, and participants who were in direct view of a multitasking peer scored lower on a test compared to those who were not. The results demonstrate that multitasking on a laptop poses a significant distraction to both users and fellow students and can be detrimental to comprehension of lecture content.</a:t>
            </a:r>
          </a:p>
          <a:p>
            <a:endParaRPr lang="en-CA" dirty="0"/>
          </a:p>
          <a:p>
            <a:r>
              <a:rPr lang="en-CA" baseline="0" dirty="0"/>
              <a:t>Experiment 2: paper and pencil, in view of paper and pencil peers or multitasking peers </a:t>
            </a:r>
            <a:r>
              <a:rPr lang="en-CA" baseline="0" dirty="0">
                <a:sym typeface="Wingdings"/>
              </a:rPr>
              <a:t> no difference in quality of notes taken, but those in view of a multitasking peer performed 17% lower on the comprehension quiz</a:t>
            </a:r>
            <a:endParaRPr lang="en-CA" baseline="0" dirty="0"/>
          </a:p>
        </p:txBody>
      </p:sp>
      <p:sp>
        <p:nvSpPr>
          <p:cNvPr id="4" name="Slide Number Placeholder 3"/>
          <p:cNvSpPr>
            <a:spLocks noGrp="1"/>
          </p:cNvSpPr>
          <p:nvPr>
            <p:ph type="sldNum" sz="quarter" idx="10"/>
          </p:nvPr>
        </p:nvSpPr>
        <p:spPr/>
        <p:txBody>
          <a:bodyPr/>
          <a:lstStyle/>
          <a:p>
            <a:fld id="{80D952F9-7E5E-0E42-B1E4-AC561023DBED}" type="slidenum">
              <a:rPr lang="en-CA" smtClean="0"/>
              <a:t>8</a:t>
            </a:fld>
            <a:endParaRPr lang="en-CA"/>
          </a:p>
        </p:txBody>
      </p:sp>
    </p:spTree>
    <p:extLst>
      <p:ext uri="{BB962C8B-B14F-4D97-AF65-F5344CB8AC3E}">
        <p14:creationId xmlns:p14="http://schemas.microsoft.com/office/powerpoint/2010/main" val="265305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ARTICLE: Sana, F., Weston, T.., &amp; Cepeda, N.J.  (2013). Laptop multitasking hinders classroom learning for both users and nearby peers. Computers &amp; Education, 62, 24-31. </a:t>
            </a:r>
          </a:p>
          <a:p>
            <a:r>
              <a:rPr lang="en-CA" dirty="0"/>
              <a:t>AVAILABLE: </a:t>
            </a:r>
            <a:r>
              <a:rPr lang="en-CA" dirty="0">
                <a:hlinkClick r:id="rId3" tooltip="Persistent link using digital object identifier"/>
              </a:rPr>
              <a:t>https://doi.org/10.1016/j.compedu.2012.10.003</a:t>
            </a:r>
            <a:endParaRPr lang="en-CA" dirty="0"/>
          </a:p>
          <a:p>
            <a:r>
              <a:rPr lang="en-CA" dirty="0"/>
              <a:t>ABSTRACT: Laptops are commonplace in university classrooms. In light of cognitive psychology theory on costs associated with multitasking, we examined the effects of in-class laptop use on student learning in a simulated classroom. We found that participants who multitasked on a laptop during a lecture scored lower on a test compared to those who did not multitask, and participants who were in direct view of a multitasking peer scored lower on a test compared to those who were not. The results demonstrate that multitasking on a laptop poses a significant distraction to both users and fellow students and can be detrimental to comprehension of lecture content.</a:t>
            </a:r>
          </a:p>
          <a:p>
            <a:endParaRPr lang="en-CA" dirty="0"/>
          </a:p>
          <a:p>
            <a:r>
              <a:rPr lang="en-CA" baseline="0" dirty="0"/>
              <a:t>Experiment 2: paper and pencil, in view of paper and pencil peers or multitasking peers </a:t>
            </a:r>
            <a:r>
              <a:rPr lang="en-CA" baseline="0" dirty="0">
                <a:sym typeface="Wingdings"/>
              </a:rPr>
              <a:t> no difference in quality of notes taken, but those in view of a multitasking peer performed 17% lower on the comprehension quiz</a:t>
            </a:r>
            <a:endParaRPr lang="en-CA" baseline="0" dirty="0"/>
          </a:p>
        </p:txBody>
      </p:sp>
      <p:sp>
        <p:nvSpPr>
          <p:cNvPr id="4" name="Slide Number Placeholder 3"/>
          <p:cNvSpPr>
            <a:spLocks noGrp="1"/>
          </p:cNvSpPr>
          <p:nvPr>
            <p:ph type="sldNum" sz="quarter" idx="10"/>
          </p:nvPr>
        </p:nvSpPr>
        <p:spPr/>
        <p:txBody>
          <a:bodyPr/>
          <a:lstStyle/>
          <a:p>
            <a:fld id="{80D952F9-7E5E-0E42-B1E4-AC561023DBED}" type="slidenum">
              <a:rPr lang="en-CA" smtClean="0"/>
              <a:t>9</a:t>
            </a:fld>
            <a:endParaRPr lang="en-CA"/>
          </a:p>
        </p:txBody>
      </p:sp>
    </p:spTree>
    <p:extLst>
      <p:ext uri="{BB962C8B-B14F-4D97-AF65-F5344CB8AC3E}">
        <p14:creationId xmlns:p14="http://schemas.microsoft.com/office/powerpoint/2010/main" val="395314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multitasking on your computer during class is likely detrimental to both your learning and the learning of those seated around you. So, what if you ONLY use your laptop for notetaking?</a:t>
            </a:r>
          </a:p>
          <a:p>
            <a:r>
              <a:rPr lang="en-CA" sz="1200" kern="1200" dirty="0">
                <a:solidFill>
                  <a:schemeClr val="tx1"/>
                </a:solidFill>
                <a:effectLst/>
                <a:latin typeface="+mn-lt"/>
                <a:ea typeface="+mn-ea"/>
                <a:cs typeface="+mn-cs"/>
              </a:rPr>
              <a:t>ARTICLE: Mueller, P. A., &amp; Oppenheimer, D. M. (2014). The pen is mightier than the keyboard: Advantages of longhand over laptop note taking. Psychological Science, 25, 1159–1168. ACCESS HERE for 2018 Corrigendum: </a:t>
            </a:r>
            <a:r>
              <a:rPr lang="en-CA" dirty="0"/>
              <a:t>DOI: https://doi.10.1177/0956797618781773 </a:t>
            </a:r>
            <a:endParaRPr lang="en-CA" sz="1200" kern="1200" dirty="0">
              <a:solidFill>
                <a:schemeClr val="tx1"/>
              </a:solidFill>
              <a:effectLst/>
              <a:latin typeface="+mn-lt"/>
              <a:ea typeface="+mn-ea"/>
              <a:cs typeface="+mn-cs"/>
            </a:endParaRPr>
          </a:p>
          <a:p>
            <a:r>
              <a:rPr lang="en-CA" dirty="0"/>
              <a:t>AVAILABLE: http://</a:t>
            </a:r>
            <a:r>
              <a:rPr lang="en-CA" dirty="0" err="1"/>
              <a:t>journals.sagepub.com</a:t>
            </a:r>
            <a:r>
              <a:rPr lang="en-CA" dirty="0"/>
              <a:t>/</a:t>
            </a:r>
            <a:r>
              <a:rPr lang="en-CA" dirty="0" err="1"/>
              <a:t>doi</a:t>
            </a:r>
            <a:r>
              <a:rPr lang="en-CA" dirty="0"/>
              <a:t>/abs/10.1177/0956797614524581   </a:t>
            </a:r>
          </a:p>
          <a:p>
            <a:r>
              <a:rPr lang="en-CA" dirty="0"/>
              <a:t>ABSTRACT: </a:t>
            </a:r>
            <a:r>
              <a:rPr lang="en-CA" sz="1200" kern="1200" dirty="0">
                <a:solidFill>
                  <a:schemeClr val="tx1"/>
                </a:solidFill>
                <a:effectLst/>
                <a:latin typeface="+mn-lt"/>
                <a:ea typeface="+mn-ea"/>
                <a:cs typeface="+mn-cs"/>
              </a:rPr>
              <a:t>Taking notes on laptops rather than in longhand is increasingly common. Many researchers have suggested that laptop note taking is less effective than longhand note taking for learning. Prior studies have primarily focused on students’ capacity for multitasking and distraction when using laptops. The present research suggests that even when laptops are used solely to take notes, they may still be impairing learning because their use results in shallower processing. In three studies, we found that students who took notes on laptops performed worse on conceptual questions than students who took notes longhand. We show that whereas taking more notes can be beneficial, laptop note takers’ tendency to transcribe lectures verbatim rather than processing information and reframing it in their own words is detrimental to learning.</a:t>
            </a:r>
          </a:p>
          <a:p>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10</a:t>
            </a:fld>
            <a:endParaRPr lang="en-US"/>
          </a:p>
        </p:txBody>
      </p:sp>
    </p:spTree>
    <p:extLst>
      <p:ext uri="{BB962C8B-B14F-4D97-AF65-F5344CB8AC3E}">
        <p14:creationId xmlns:p14="http://schemas.microsoft.com/office/powerpoint/2010/main" val="4051123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D2A0B5-9B42-2942-9236-FFAB159094C6}" type="slidenum">
              <a:rPr lang="en-US" smtClean="0"/>
              <a:t>11</a:t>
            </a:fld>
            <a:endParaRPr lang="en-US"/>
          </a:p>
        </p:txBody>
      </p:sp>
    </p:spTree>
    <p:extLst>
      <p:ext uri="{BB962C8B-B14F-4D97-AF65-F5344CB8AC3E}">
        <p14:creationId xmlns:p14="http://schemas.microsoft.com/office/powerpoint/2010/main" val="42932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27E3-71DD-F648-858C-B52CDC0CD9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8E410A-A82C-4F4E-B3B2-AA065901F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2F2731-5520-F447-943E-6268A6D66A76}"/>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5" name="Footer Placeholder 4">
            <a:extLst>
              <a:ext uri="{FF2B5EF4-FFF2-40B4-BE49-F238E27FC236}">
                <a16:creationId xmlns:a16="http://schemas.microsoft.com/office/drawing/2014/main" id="{06DFD799-166C-A348-B039-BCC2949BA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09B20-EBD9-4B48-89FE-C3781BAF210B}"/>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4239818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217B-CAE9-B942-AF34-9585A9CB6B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4490CB-64DF-994E-8042-5654D0D618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A32C-FCF0-0C41-89FF-F32ED4536322}"/>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5" name="Footer Placeholder 4">
            <a:extLst>
              <a:ext uri="{FF2B5EF4-FFF2-40B4-BE49-F238E27FC236}">
                <a16:creationId xmlns:a16="http://schemas.microsoft.com/office/drawing/2014/main" id="{BC25EE14-27CA-A148-9FCE-E5FE70095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AD2CB-5FE1-D747-9C6E-41A3C24C16D6}"/>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373065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CA544-2FF0-9A4A-8B15-B3591D1063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6DCF65-AC9A-194E-B3CD-5D1F9E96E6F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77B74-B4F2-8444-913E-BE4FCBE0E7D6}"/>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5" name="Footer Placeholder 4">
            <a:extLst>
              <a:ext uri="{FF2B5EF4-FFF2-40B4-BE49-F238E27FC236}">
                <a16:creationId xmlns:a16="http://schemas.microsoft.com/office/drawing/2014/main" id="{8CF2E06F-2ED8-EC49-9EA6-69E3EC638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94F6-5100-8440-8C44-26D229DE8AB4}"/>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35840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05379E-4AB9-3F41-B69E-0382C4D3AA6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1280141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05379E-4AB9-3F41-B69E-0382C4D3AA6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280429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05379E-4AB9-3F41-B69E-0382C4D3AA6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3384731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05379E-4AB9-3F41-B69E-0382C4D3AA6A}" type="datetimeFigureOut">
              <a:rPr lang="en-US" smtClean="0"/>
              <a:t>8/23/24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72835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05379E-4AB9-3F41-B69E-0382C4D3AA6A}" type="datetimeFigureOut">
              <a:rPr lang="en-US" smtClean="0"/>
              <a:t>8/23/24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3238230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05379E-4AB9-3F41-B69E-0382C4D3AA6A}" type="datetimeFigureOut">
              <a:rPr lang="en-US" smtClean="0"/>
              <a:t>8/23/24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1343030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5379E-4AB9-3F41-B69E-0382C4D3AA6A}" type="datetimeFigureOut">
              <a:rPr lang="en-US" smtClean="0"/>
              <a:t>8/23/24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746233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05379E-4AB9-3F41-B69E-0382C4D3AA6A}" type="datetimeFigureOut">
              <a:rPr lang="en-US" smtClean="0"/>
              <a:t>8/23/24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89286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CCFB-640D-5A41-BF45-39B3A2F77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9ED7A-433C-1C4B-85DD-39E5DFB191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459A2-BBD0-3344-B240-FBD4AEB27D10}"/>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5" name="Footer Placeholder 4">
            <a:extLst>
              <a:ext uri="{FF2B5EF4-FFF2-40B4-BE49-F238E27FC236}">
                <a16:creationId xmlns:a16="http://schemas.microsoft.com/office/drawing/2014/main" id="{CF5BB20C-8CDA-7047-9B2A-89EB83186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86CB2-DB8E-F142-BA88-E6123C6A8CD9}"/>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113880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05379E-4AB9-3F41-B69E-0382C4D3AA6A}" type="datetimeFigureOut">
              <a:rPr lang="en-US" smtClean="0"/>
              <a:t>8/23/24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114255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05379E-4AB9-3F41-B69E-0382C4D3AA6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256102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05379E-4AB9-3F41-B69E-0382C4D3AA6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66D7D-A796-DD47-BCAB-489780BB57A5}" type="slidenum">
              <a:rPr lang="en-US" smtClean="0"/>
              <a:t>‹#›</a:t>
            </a:fld>
            <a:endParaRPr lang="en-US"/>
          </a:p>
        </p:txBody>
      </p:sp>
    </p:spTree>
    <p:extLst>
      <p:ext uri="{BB962C8B-B14F-4D97-AF65-F5344CB8AC3E}">
        <p14:creationId xmlns:p14="http://schemas.microsoft.com/office/powerpoint/2010/main" val="2255408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AD3B-DBD9-CC41-A4D2-3334C5CB16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B457EF-1C61-734F-8A61-7693B12021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3A8A06-141C-A040-A1CE-78EE66CF6954}"/>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5" name="Footer Placeholder 4">
            <a:extLst>
              <a:ext uri="{FF2B5EF4-FFF2-40B4-BE49-F238E27FC236}">
                <a16:creationId xmlns:a16="http://schemas.microsoft.com/office/drawing/2014/main" id="{9550EC6E-27B2-094E-A14C-3989A22E2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4D25B-DBBD-DD4D-8391-62F275C0712B}"/>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30372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D525-A8C6-E94B-97D6-A79C7B7CA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7C512-B34F-154F-B904-D41ED8B79C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10142-FE18-2640-9C45-EF5A97910A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BA6EC7-B29F-9C49-AE50-973CB1EB39BF}"/>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6" name="Footer Placeholder 5">
            <a:extLst>
              <a:ext uri="{FF2B5EF4-FFF2-40B4-BE49-F238E27FC236}">
                <a16:creationId xmlns:a16="http://schemas.microsoft.com/office/drawing/2014/main" id="{E3AEBD29-6E25-9444-A1A8-E842B7FF2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32C6B-0F18-CD4A-B261-CA0857258146}"/>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411043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F16E-54E6-E04C-A54F-72E3A00E3E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2EBE67-FA8F-064D-8501-4C4712BE3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82A0C8-19AA-6142-8729-7895C31F4F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8E484E-1A75-014B-BE81-32BC17CCD4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2954789-926A-F647-B6B2-1208F91C8A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BE7A2-C46E-FA45-83DA-BA2B15F5A416}"/>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8" name="Footer Placeholder 7">
            <a:extLst>
              <a:ext uri="{FF2B5EF4-FFF2-40B4-BE49-F238E27FC236}">
                <a16:creationId xmlns:a16="http://schemas.microsoft.com/office/drawing/2014/main" id="{A7C35BDA-4AD8-4248-A7C9-414AD017A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B23022-65D5-A24F-83B2-B4457C9D308E}"/>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361176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DFA8-8280-DA46-9254-1C28AE783C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927F3-CDB8-AC4D-870F-3B25791CFDBA}"/>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4" name="Footer Placeholder 3">
            <a:extLst>
              <a:ext uri="{FF2B5EF4-FFF2-40B4-BE49-F238E27FC236}">
                <a16:creationId xmlns:a16="http://schemas.microsoft.com/office/drawing/2014/main" id="{39A0887E-DA80-224D-AC8B-920FD68928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AACEA-C52B-4F4A-AE5B-006B33B20BF5}"/>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252668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5741A-892D-AE41-AD9E-CF6A46D4D9BE}"/>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3" name="Footer Placeholder 2">
            <a:extLst>
              <a:ext uri="{FF2B5EF4-FFF2-40B4-BE49-F238E27FC236}">
                <a16:creationId xmlns:a16="http://schemas.microsoft.com/office/drawing/2014/main" id="{E27A587A-96D9-AE48-A736-637EA26A97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A0779-E2B9-E547-BDB3-24B8B40B9F2F}"/>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3721074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FE2F-DA29-884B-A899-47EE221B6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9BC2D5-AC7C-7F4C-B640-AD62B5C3F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CDE10-B78F-6B42-9ACA-DF605F296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6B112A-39BB-1C43-BC21-75D31FC6C4B9}"/>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6" name="Footer Placeholder 5">
            <a:extLst>
              <a:ext uri="{FF2B5EF4-FFF2-40B4-BE49-F238E27FC236}">
                <a16:creationId xmlns:a16="http://schemas.microsoft.com/office/drawing/2014/main" id="{3D26BAB6-2CE3-284B-8D83-80C89B9F0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C37AA3-B5E2-B849-9048-52C530966BE6}"/>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384137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E9B0-1964-5F46-8B79-36D88D11CC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03399-5220-8848-901B-8E47A2482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AB18F-10BB-1C42-8352-0A1688086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0260A3-8515-B044-8620-06B96E85C3A4}"/>
              </a:ext>
            </a:extLst>
          </p:cNvPr>
          <p:cNvSpPr>
            <a:spLocks noGrp="1"/>
          </p:cNvSpPr>
          <p:nvPr>
            <p:ph type="dt" sz="half" idx="10"/>
          </p:nvPr>
        </p:nvSpPr>
        <p:spPr/>
        <p:txBody>
          <a:bodyPr/>
          <a:lstStyle/>
          <a:p>
            <a:fld id="{93E62AF9-1FDB-9F4C-8523-AE7E6692824D}" type="datetimeFigureOut">
              <a:rPr lang="en-US" smtClean="0"/>
              <a:t>8/23/24</a:t>
            </a:fld>
            <a:endParaRPr lang="en-US"/>
          </a:p>
        </p:txBody>
      </p:sp>
      <p:sp>
        <p:nvSpPr>
          <p:cNvPr id="6" name="Footer Placeholder 5">
            <a:extLst>
              <a:ext uri="{FF2B5EF4-FFF2-40B4-BE49-F238E27FC236}">
                <a16:creationId xmlns:a16="http://schemas.microsoft.com/office/drawing/2014/main" id="{543DF58F-415B-F44A-9D04-894152300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B8033-C94D-EB43-9CF8-902F42981465}"/>
              </a:ext>
            </a:extLst>
          </p:cNvPr>
          <p:cNvSpPr>
            <a:spLocks noGrp="1"/>
          </p:cNvSpPr>
          <p:nvPr>
            <p:ph type="sldNum" sz="quarter" idx="12"/>
          </p:nvPr>
        </p:nvSpPr>
        <p:spPr/>
        <p:txBody>
          <a:bodyPr/>
          <a:lstStyle/>
          <a:p>
            <a:fld id="{AEACB13C-9BCE-7D47-B0BE-A172A29CFC67}" type="slidenum">
              <a:rPr lang="en-US" smtClean="0"/>
              <a:t>‹#›</a:t>
            </a:fld>
            <a:endParaRPr lang="en-US"/>
          </a:p>
        </p:txBody>
      </p:sp>
    </p:spTree>
    <p:extLst>
      <p:ext uri="{BB962C8B-B14F-4D97-AF65-F5344CB8AC3E}">
        <p14:creationId xmlns:p14="http://schemas.microsoft.com/office/powerpoint/2010/main" val="197339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FA894-358D-D64C-899F-51210C2D7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86572E-0FEA-0047-949A-C9E8DF6BA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02F39-935B-C542-9E36-FC3D473510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62AF9-1FDB-9F4C-8523-AE7E6692824D}" type="datetimeFigureOut">
              <a:rPr lang="en-US" smtClean="0"/>
              <a:t>8/23/24</a:t>
            </a:fld>
            <a:endParaRPr lang="en-US"/>
          </a:p>
        </p:txBody>
      </p:sp>
      <p:sp>
        <p:nvSpPr>
          <p:cNvPr id="5" name="Footer Placeholder 4">
            <a:extLst>
              <a:ext uri="{FF2B5EF4-FFF2-40B4-BE49-F238E27FC236}">
                <a16:creationId xmlns:a16="http://schemas.microsoft.com/office/drawing/2014/main" id="{E68E9352-0212-5846-B0EA-C4D44043E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FC7F8-6BCD-AE4E-AF6D-444AFD385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CB13C-9BCE-7D47-B0BE-A172A29CFC67}" type="slidenum">
              <a:rPr lang="en-US" smtClean="0"/>
              <a:t>‹#›</a:t>
            </a:fld>
            <a:endParaRPr lang="en-US"/>
          </a:p>
        </p:txBody>
      </p:sp>
    </p:spTree>
    <p:extLst>
      <p:ext uri="{BB962C8B-B14F-4D97-AF65-F5344CB8AC3E}">
        <p14:creationId xmlns:p14="http://schemas.microsoft.com/office/powerpoint/2010/main" val="4018331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5379E-4AB9-3F41-B69E-0382C4D3AA6A}" type="datetimeFigureOut">
              <a:rPr lang="en-US" smtClean="0"/>
              <a:t>8/23/24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66D7D-A796-DD47-BCAB-489780BB57A5}" type="slidenum">
              <a:rPr lang="en-US" smtClean="0"/>
              <a:t>‹#›</a:t>
            </a:fld>
            <a:endParaRPr lang="en-US"/>
          </a:p>
        </p:txBody>
      </p:sp>
    </p:spTree>
    <p:extLst>
      <p:ext uri="{BB962C8B-B14F-4D97-AF65-F5344CB8AC3E}">
        <p14:creationId xmlns:p14="http://schemas.microsoft.com/office/powerpoint/2010/main" val="4172075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waggoner@utoronto.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learningscientists.org/blog/2017/9/5-1" TargetMode="External"/><Relationship Id="rId2" Type="http://schemas.openxmlformats.org/officeDocument/2006/relationships/hyperlink" Target="http://www.learningscientists.org/blog/2017/9/17/weekly-digest-77" TargetMode="External"/><Relationship Id="rId1" Type="http://schemas.openxmlformats.org/officeDocument/2006/relationships/slideLayout" Target="../slideLayouts/slideLayout2.xml"/><Relationship Id="rId4" Type="http://schemas.openxmlformats.org/officeDocument/2006/relationships/hyperlink" Target="https://uwaterloo.ca/psychology/sites/ca.psychology/files/uploads/files/howtosucceedinuniversity.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hyperlink" Target="https://getcoldturkey.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boomeranggmail.com/" TargetMode="External"/><Relationship Id="rId4" Type="http://schemas.openxmlformats.org/officeDocument/2006/relationships/hyperlink" Target="http://selfcontrolapp.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3EC1C-7471-194A-8BA5-42CED8A90C0B}"/>
              </a:ext>
            </a:extLst>
          </p:cNvPr>
          <p:cNvSpPr>
            <a:spLocks noGrp="1"/>
          </p:cNvSpPr>
          <p:nvPr>
            <p:ph type="title"/>
          </p:nvPr>
        </p:nvSpPr>
        <p:spPr/>
        <p:txBody>
          <a:bodyPr/>
          <a:lstStyle/>
          <a:p>
            <a:r>
              <a:rPr lang="en-US" dirty="0"/>
              <a:t>Note for instructors:</a:t>
            </a:r>
          </a:p>
        </p:txBody>
      </p:sp>
      <p:sp>
        <p:nvSpPr>
          <p:cNvPr id="3" name="Content Placeholder 2">
            <a:extLst>
              <a:ext uri="{FF2B5EF4-FFF2-40B4-BE49-F238E27FC236}">
                <a16:creationId xmlns:a16="http://schemas.microsoft.com/office/drawing/2014/main" id="{B8DAC7DA-1896-5E4C-90DC-8F2965459BC1}"/>
              </a:ext>
            </a:extLst>
          </p:cNvPr>
          <p:cNvSpPr>
            <a:spLocks noGrp="1"/>
          </p:cNvSpPr>
          <p:nvPr>
            <p:ph idx="1"/>
          </p:nvPr>
        </p:nvSpPr>
        <p:spPr/>
        <p:txBody>
          <a:bodyPr>
            <a:normAutofit fontScale="92500" lnSpcReduction="10000"/>
          </a:bodyPr>
          <a:lstStyle/>
          <a:p>
            <a:r>
              <a:rPr lang="en-US" dirty="0"/>
              <a:t>If you make significant improvements/additions to this slide deck, I would love for you to share your improvements with me! (</a:t>
            </a:r>
            <a:r>
              <a:rPr lang="en-US" dirty="0">
                <a:hlinkClick r:id="rId3"/>
              </a:rPr>
              <a:t>a.waggoner@utoronto.ca</a:t>
            </a:r>
            <a:r>
              <a:rPr lang="en-US" dirty="0"/>
              <a:t>)</a:t>
            </a:r>
          </a:p>
          <a:p>
            <a:r>
              <a:rPr lang="en-US" dirty="0"/>
              <a:t>These slides provide a summary of some recent research on the use/access of technology (e.g., laptops, phones) during class time and study sessions.</a:t>
            </a:r>
          </a:p>
          <a:p>
            <a:pPr lvl="1"/>
            <a:r>
              <a:rPr lang="en-US" dirty="0"/>
              <a:t>This is </a:t>
            </a:r>
            <a:r>
              <a:rPr lang="en-US" i="1" dirty="0"/>
              <a:t>not</a:t>
            </a:r>
            <a:r>
              <a:rPr lang="en-US" dirty="0"/>
              <a:t> a comprehensive list of all research done in this area!</a:t>
            </a:r>
          </a:p>
          <a:p>
            <a:r>
              <a:rPr lang="en-US" dirty="0"/>
              <a:t>The slides themselves have limited text on them, as they are meant to be ‘ready to show’ to students in the context of a lecture. However, I have included additional information (including full abstracts of key papers referenced) in the notes sections of the slides. </a:t>
            </a:r>
          </a:p>
          <a:p>
            <a:pPr lvl="1"/>
            <a:r>
              <a:rPr lang="en-US" dirty="0"/>
              <a:t>While the slides focus on </a:t>
            </a:r>
            <a:r>
              <a:rPr lang="en-US" i="1" dirty="0"/>
              <a:t>results</a:t>
            </a:r>
            <a:r>
              <a:rPr lang="en-US" dirty="0"/>
              <a:t>, I also highly recommend using this opportunity to discuss research methods, potential confounds, appropriate inference, etc.!</a:t>
            </a:r>
          </a:p>
          <a:p>
            <a:pPr marL="457200" lvl="1" indent="0">
              <a:buNone/>
            </a:pPr>
            <a:endParaRPr lang="en-US" dirty="0"/>
          </a:p>
        </p:txBody>
      </p:sp>
    </p:spTree>
    <p:extLst>
      <p:ext uri="{BB962C8B-B14F-4D97-AF65-F5344CB8AC3E}">
        <p14:creationId xmlns:p14="http://schemas.microsoft.com/office/powerpoint/2010/main" val="61069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3132-860C-084C-BD89-87AF84DBABC3}"/>
              </a:ext>
            </a:extLst>
          </p:cNvPr>
          <p:cNvSpPr>
            <a:spLocks noGrp="1"/>
          </p:cNvSpPr>
          <p:nvPr>
            <p:ph type="title"/>
          </p:nvPr>
        </p:nvSpPr>
        <p:spPr/>
        <p:txBody>
          <a:bodyPr>
            <a:normAutofit/>
          </a:bodyPr>
          <a:lstStyle/>
          <a:p>
            <a:r>
              <a:rPr lang="en-US" dirty="0"/>
              <a:t>Laptop Use in the Classroom: Notetaking</a:t>
            </a:r>
            <a:br>
              <a:rPr lang="en-US" dirty="0">
                <a:cs typeface="Calibri" panose="020F0502020204030204" pitchFamily="34" charset="0"/>
              </a:rPr>
            </a:br>
            <a:r>
              <a:rPr lang="en-CA" sz="3200" dirty="0">
                <a:cs typeface="Calibri" panose="020F0502020204030204" pitchFamily="34" charset="0"/>
              </a:rPr>
              <a:t>Mueller &amp; Oppenheimer, 2014 (updated 2018)</a:t>
            </a:r>
            <a:endParaRPr lang="en-US" sz="3200" dirty="0"/>
          </a:p>
        </p:txBody>
      </p:sp>
      <p:sp>
        <p:nvSpPr>
          <p:cNvPr id="3" name="Content Placeholder 2">
            <a:extLst>
              <a:ext uri="{FF2B5EF4-FFF2-40B4-BE49-F238E27FC236}">
                <a16:creationId xmlns:a16="http://schemas.microsoft.com/office/drawing/2014/main" id="{B3C49FCC-62E8-1C4B-9AEA-DF061FD1F9A2}"/>
              </a:ext>
            </a:extLst>
          </p:cNvPr>
          <p:cNvSpPr>
            <a:spLocks noGrp="1"/>
          </p:cNvSpPr>
          <p:nvPr>
            <p:ph idx="1"/>
          </p:nvPr>
        </p:nvSpPr>
        <p:spPr/>
        <p:txBody>
          <a:bodyPr>
            <a:normAutofit/>
          </a:bodyPr>
          <a:lstStyle/>
          <a:p>
            <a:r>
              <a:rPr lang="en-US" dirty="0"/>
              <a:t>What if you use your laptop </a:t>
            </a:r>
            <a:r>
              <a:rPr lang="en-US" i="1" dirty="0"/>
              <a:t>solely</a:t>
            </a:r>
            <a:r>
              <a:rPr lang="en-US" dirty="0"/>
              <a:t> for notetaking?</a:t>
            </a:r>
          </a:p>
          <a:p>
            <a:r>
              <a:rPr lang="en-CA" dirty="0"/>
              <a:t>Simulated classroom environment (watched 5 TED Talks), instructed to take notes “as they normally would in the classroom” either using a laptop or a notebook (longhand notes)</a:t>
            </a:r>
          </a:p>
          <a:p>
            <a:pPr lvl="1"/>
            <a:r>
              <a:rPr lang="en-CA" dirty="0"/>
              <a:t>Note: laptops were disconnected from the Internet!</a:t>
            </a:r>
          </a:p>
          <a:p>
            <a:r>
              <a:rPr lang="en-CA" dirty="0"/>
              <a:t>After distractor tasks and a 30-min delay, participants took a test that included factual-recall and conceptual-application questions based on the talks</a:t>
            </a:r>
          </a:p>
          <a:p>
            <a:endParaRPr lang="en-US" dirty="0"/>
          </a:p>
          <a:p>
            <a:endParaRPr lang="en-US" dirty="0"/>
          </a:p>
        </p:txBody>
      </p:sp>
    </p:spTree>
    <p:extLst>
      <p:ext uri="{BB962C8B-B14F-4D97-AF65-F5344CB8AC3E}">
        <p14:creationId xmlns:p14="http://schemas.microsoft.com/office/powerpoint/2010/main" val="25415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3132-860C-084C-BD89-87AF84DBABC3}"/>
              </a:ext>
            </a:extLst>
          </p:cNvPr>
          <p:cNvSpPr>
            <a:spLocks noGrp="1"/>
          </p:cNvSpPr>
          <p:nvPr>
            <p:ph type="title"/>
          </p:nvPr>
        </p:nvSpPr>
        <p:spPr/>
        <p:txBody>
          <a:bodyPr>
            <a:normAutofit/>
          </a:bodyPr>
          <a:lstStyle/>
          <a:p>
            <a:r>
              <a:rPr lang="en-US" dirty="0">
                <a:cs typeface="Calibri" panose="020F0502020204030204" pitchFamily="34" charset="0"/>
              </a:rPr>
              <a:t>Laptop Use in the Classroom: Notetaking</a:t>
            </a:r>
            <a:br>
              <a:rPr lang="en-US" dirty="0">
                <a:cs typeface="Calibri" panose="020F0502020204030204" pitchFamily="34" charset="0"/>
              </a:rPr>
            </a:br>
            <a:r>
              <a:rPr lang="en-CA" sz="3200" dirty="0">
                <a:cs typeface="Calibri" panose="020F0502020204030204" pitchFamily="34" charset="0"/>
              </a:rPr>
              <a:t>Mueller &amp; Oppenheimer, 2014 (updated 2018)</a:t>
            </a:r>
            <a:endParaRPr lang="en-US" sz="3200" dirty="0">
              <a:cs typeface="Calibri" panose="020F0502020204030204" pitchFamily="34" charset="0"/>
            </a:endParaRPr>
          </a:p>
        </p:txBody>
      </p:sp>
      <p:sp>
        <p:nvSpPr>
          <p:cNvPr id="3" name="Content Placeholder 2">
            <a:extLst>
              <a:ext uri="{FF2B5EF4-FFF2-40B4-BE49-F238E27FC236}">
                <a16:creationId xmlns:a16="http://schemas.microsoft.com/office/drawing/2014/main" id="{B3C49FCC-62E8-1C4B-9AEA-DF061FD1F9A2}"/>
              </a:ext>
            </a:extLst>
          </p:cNvPr>
          <p:cNvSpPr>
            <a:spLocks noGrp="1"/>
          </p:cNvSpPr>
          <p:nvPr>
            <p:ph idx="1"/>
          </p:nvPr>
        </p:nvSpPr>
        <p:spPr/>
        <p:txBody>
          <a:bodyPr>
            <a:normAutofit/>
          </a:bodyPr>
          <a:lstStyle/>
          <a:p>
            <a:r>
              <a:rPr lang="en-CA" b="1" dirty="0"/>
              <a:t>Study 1</a:t>
            </a:r>
            <a:r>
              <a:rPr lang="en-CA" dirty="0"/>
              <a:t>: Laptop note-takers performed</a:t>
            </a:r>
            <a:r>
              <a:rPr lang="en-CA" i="1" dirty="0"/>
              <a:t> worse </a:t>
            </a:r>
            <a:r>
              <a:rPr lang="en-CA" dirty="0"/>
              <a:t>on conceptual-application questions; took longer notes, but more transcription-like (taking notes verbatim)</a:t>
            </a:r>
          </a:p>
          <a:p>
            <a:r>
              <a:rPr lang="en-CA" b="1" dirty="0"/>
              <a:t>Study 2</a:t>
            </a:r>
            <a:r>
              <a:rPr lang="en-CA" dirty="0"/>
              <a:t>: Specifically instructed to </a:t>
            </a:r>
            <a:r>
              <a:rPr lang="en-CA" i="1" dirty="0"/>
              <a:t>not</a:t>
            </a:r>
            <a:r>
              <a:rPr lang="en-CA" dirty="0"/>
              <a:t> take notes verbatim. Laptop note-takers still performed worse,</a:t>
            </a:r>
            <a:r>
              <a:rPr lang="en-CA" i="1" dirty="0"/>
              <a:t> </a:t>
            </a:r>
            <a:r>
              <a:rPr lang="en-CA" dirty="0"/>
              <a:t>and </a:t>
            </a:r>
            <a:r>
              <a:rPr lang="en-CA" i="1" dirty="0"/>
              <a:t>still </a:t>
            </a:r>
            <a:r>
              <a:rPr lang="en-CA" dirty="0"/>
              <a:t>took more verbatim notes than longhand note-takers. </a:t>
            </a:r>
          </a:p>
          <a:p>
            <a:r>
              <a:rPr lang="en-CA" b="1" dirty="0"/>
              <a:t>Study 3</a:t>
            </a:r>
            <a:r>
              <a:rPr lang="en-CA" dirty="0"/>
              <a:t>: Maybe laptop notes are better for </a:t>
            </a:r>
            <a:r>
              <a:rPr lang="en-CA" i="1" dirty="0"/>
              <a:t>studying</a:t>
            </a:r>
            <a:r>
              <a:rPr lang="en-CA" dirty="0"/>
              <a:t>? Nope - participants who took longhand notes AND were able to study from them performed better than anyone else.  </a:t>
            </a:r>
          </a:p>
          <a:p>
            <a:endParaRPr lang="en-US" dirty="0"/>
          </a:p>
          <a:p>
            <a:endParaRPr lang="en-US" dirty="0"/>
          </a:p>
        </p:txBody>
      </p:sp>
    </p:spTree>
    <p:extLst>
      <p:ext uri="{BB962C8B-B14F-4D97-AF65-F5344CB8AC3E}">
        <p14:creationId xmlns:p14="http://schemas.microsoft.com/office/powerpoint/2010/main" val="25273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58F4-5E51-BB48-8B29-D66399C3C3DA}"/>
              </a:ext>
            </a:extLst>
          </p:cNvPr>
          <p:cNvSpPr>
            <a:spLocks noGrp="1"/>
          </p:cNvSpPr>
          <p:nvPr>
            <p:ph type="title"/>
          </p:nvPr>
        </p:nvSpPr>
        <p:spPr/>
        <p:txBody>
          <a:bodyPr>
            <a:normAutofit/>
          </a:bodyPr>
          <a:lstStyle/>
          <a:p>
            <a:r>
              <a:rPr lang="en-US" dirty="0">
                <a:solidFill>
                  <a:prstClr val="black"/>
                </a:solidFill>
                <a:cs typeface="Calibri" panose="020F0502020204030204" pitchFamily="34" charset="0"/>
              </a:rPr>
              <a:t>Laptop Use in the Classroom: Notetaking</a:t>
            </a:r>
            <a:br>
              <a:rPr lang="en-US" dirty="0">
                <a:solidFill>
                  <a:prstClr val="black"/>
                </a:solidFill>
                <a:cs typeface="Calibri" panose="020F0502020204030204" pitchFamily="34" charset="0"/>
              </a:rPr>
            </a:br>
            <a:r>
              <a:rPr lang="en-CA" sz="3200" dirty="0">
                <a:solidFill>
                  <a:prstClr val="black"/>
                </a:solidFill>
                <a:cs typeface="Calibri" panose="020F0502020204030204" pitchFamily="34" charset="0"/>
              </a:rPr>
              <a:t>Mueller &amp; Oppenheimer, 2014 (updated 2018)</a:t>
            </a:r>
            <a:endParaRPr lang="en-US" dirty="0">
              <a:cs typeface="Calibri" panose="020F0502020204030204" pitchFamily="34" charset="0"/>
            </a:endParaRPr>
          </a:p>
        </p:txBody>
      </p:sp>
      <p:pic>
        <p:nvPicPr>
          <p:cNvPr id="5" name="Picture 4">
            <a:extLst>
              <a:ext uri="{FF2B5EF4-FFF2-40B4-BE49-F238E27FC236}">
                <a16:creationId xmlns:a16="http://schemas.microsoft.com/office/drawing/2014/main" id="{C43792C7-7DD3-EC48-A906-9A1BBF486B83}"/>
              </a:ext>
            </a:extLst>
          </p:cNvPr>
          <p:cNvPicPr>
            <a:picLocks noChangeAspect="1"/>
          </p:cNvPicPr>
          <p:nvPr/>
        </p:nvPicPr>
        <p:blipFill rotWithShape="1">
          <a:blip r:embed="rId3"/>
          <a:srcRect t="2703" b="11483"/>
          <a:stretch/>
        </p:blipFill>
        <p:spPr>
          <a:xfrm>
            <a:off x="1588652" y="1690688"/>
            <a:ext cx="8631113" cy="4889405"/>
          </a:xfrm>
          <a:prstGeom prst="rect">
            <a:avLst/>
          </a:prstGeom>
        </p:spPr>
      </p:pic>
      <p:sp>
        <p:nvSpPr>
          <p:cNvPr id="6" name="Rectangle 5">
            <a:extLst>
              <a:ext uri="{FF2B5EF4-FFF2-40B4-BE49-F238E27FC236}">
                <a16:creationId xmlns:a16="http://schemas.microsoft.com/office/drawing/2014/main" id="{92CC44FE-9D10-3343-9116-6075CC60C94F}"/>
              </a:ext>
            </a:extLst>
          </p:cNvPr>
          <p:cNvSpPr/>
          <p:nvPr/>
        </p:nvSpPr>
        <p:spPr>
          <a:xfrm>
            <a:off x="5600759" y="2310714"/>
            <a:ext cx="979333" cy="25122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217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58F4-5E51-BB48-8B29-D66399C3C3DA}"/>
              </a:ext>
            </a:extLst>
          </p:cNvPr>
          <p:cNvSpPr>
            <a:spLocks noGrp="1"/>
          </p:cNvSpPr>
          <p:nvPr>
            <p:ph type="title"/>
          </p:nvPr>
        </p:nvSpPr>
        <p:spPr/>
        <p:txBody>
          <a:bodyPr>
            <a:normAutofit/>
          </a:bodyPr>
          <a:lstStyle/>
          <a:p>
            <a:r>
              <a:rPr lang="en-US" dirty="0">
                <a:solidFill>
                  <a:prstClr val="black"/>
                </a:solidFill>
              </a:rPr>
              <a:t>Laptop Use in the Classroom: Notetaking</a:t>
            </a:r>
            <a:br>
              <a:rPr lang="en-US" dirty="0">
                <a:solidFill>
                  <a:prstClr val="black"/>
                </a:solidFill>
                <a:cs typeface="Calibri" panose="020F0502020204030204" pitchFamily="34" charset="0"/>
              </a:rPr>
            </a:br>
            <a:r>
              <a:rPr lang="en-CA" sz="3200" dirty="0">
                <a:solidFill>
                  <a:prstClr val="black"/>
                </a:solidFill>
                <a:cs typeface="Calibri" panose="020F0502020204030204" pitchFamily="34" charset="0"/>
              </a:rPr>
              <a:t>Mueller &amp; Oppenheimer, 2014 (updated 2018)</a:t>
            </a:r>
            <a:endParaRPr lang="en-US" dirty="0"/>
          </a:p>
        </p:txBody>
      </p:sp>
      <p:pic>
        <p:nvPicPr>
          <p:cNvPr id="4" name="Picture 3">
            <a:extLst>
              <a:ext uri="{FF2B5EF4-FFF2-40B4-BE49-F238E27FC236}">
                <a16:creationId xmlns:a16="http://schemas.microsoft.com/office/drawing/2014/main" id="{3617C4FE-C200-854B-996D-53164A54933F}"/>
              </a:ext>
            </a:extLst>
          </p:cNvPr>
          <p:cNvPicPr>
            <a:picLocks noChangeAspect="1"/>
          </p:cNvPicPr>
          <p:nvPr/>
        </p:nvPicPr>
        <p:blipFill rotWithShape="1">
          <a:blip r:embed="rId2"/>
          <a:srcRect t="3335"/>
          <a:stretch/>
        </p:blipFill>
        <p:spPr>
          <a:xfrm>
            <a:off x="669838" y="1841156"/>
            <a:ext cx="5318586" cy="4818791"/>
          </a:xfrm>
          <a:prstGeom prst="rect">
            <a:avLst/>
          </a:prstGeom>
        </p:spPr>
      </p:pic>
      <p:sp>
        <p:nvSpPr>
          <p:cNvPr id="8" name="TextBox 7">
            <a:extLst>
              <a:ext uri="{FF2B5EF4-FFF2-40B4-BE49-F238E27FC236}">
                <a16:creationId xmlns:a16="http://schemas.microsoft.com/office/drawing/2014/main" id="{80CD6C08-A34E-7E45-9AF9-A464AB495D4B}"/>
              </a:ext>
            </a:extLst>
          </p:cNvPr>
          <p:cNvSpPr txBox="1"/>
          <p:nvPr/>
        </p:nvSpPr>
        <p:spPr>
          <a:xfrm>
            <a:off x="6767727" y="2236997"/>
            <a:ext cx="4934122" cy="2246769"/>
          </a:xfrm>
          <a:prstGeom prst="rect">
            <a:avLst/>
          </a:prstGeom>
          <a:noFill/>
        </p:spPr>
        <p:txBody>
          <a:bodyPr wrap="square" rtlCol="0">
            <a:spAutoFit/>
          </a:bodyPr>
          <a:lstStyle/>
          <a:p>
            <a:r>
              <a:rPr lang="en-US" sz="2800" dirty="0"/>
              <a:t>Because we are able to </a:t>
            </a:r>
            <a:r>
              <a:rPr lang="en-US" sz="2800" b="1" dirty="0"/>
              <a:t>type</a:t>
            </a:r>
            <a:r>
              <a:rPr lang="en-US" sz="2800" dirty="0"/>
              <a:t> much quicker than we write, it is much easier to take </a:t>
            </a:r>
            <a:r>
              <a:rPr lang="en-US" sz="2800" b="1" dirty="0"/>
              <a:t>verbatim (word for word)</a:t>
            </a:r>
            <a:r>
              <a:rPr lang="en-US" sz="2800" dirty="0"/>
              <a:t> notes with a laptop.</a:t>
            </a:r>
          </a:p>
        </p:txBody>
      </p:sp>
    </p:spTree>
    <p:extLst>
      <p:ext uri="{BB962C8B-B14F-4D97-AF65-F5344CB8AC3E}">
        <p14:creationId xmlns:p14="http://schemas.microsoft.com/office/powerpoint/2010/main" val="2113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436673" y="1417639"/>
            <a:ext cx="5330408" cy="4467683"/>
          </a:xfrm>
          <a:prstGeom prst="rect">
            <a:avLst/>
          </a:prstGeom>
        </p:spPr>
      </p:pic>
      <p:pic>
        <p:nvPicPr>
          <p:cNvPr id="6" name="stop typ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273933"/>
            <a:ext cx="8403230" cy="4726817"/>
          </a:xfrm>
          <a:prstGeom prst="rect">
            <a:avLst/>
          </a:prstGeom>
        </p:spPr>
      </p:pic>
      <p:sp>
        <p:nvSpPr>
          <p:cNvPr id="7" name="TextBox 6"/>
          <p:cNvSpPr txBox="1"/>
          <p:nvPr/>
        </p:nvSpPr>
        <p:spPr>
          <a:xfrm>
            <a:off x="4941733" y="349272"/>
            <a:ext cx="3098925" cy="584775"/>
          </a:xfrm>
          <a:prstGeom prst="rect">
            <a:avLst/>
          </a:prstGeom>
          <a:noFill/>
        </p:spPr>
        <p:txBody>
          <a:bodyPr wrap="none" rtlCol="0">
            <a:spAutoFit/>
          </a:bodyPr>
          <a:lstStyle/>
          <a:p>
            <a:r>
              <a:rPr lang="en-US" sz="3200" b="1" dirty="0">
                <a:latin typeface="Helvetica"/>
                <a:cs typeface="Helvetica"/>
              </a:rPr>
              <a:t>ME (Instructor)</a:t>
            </a:r>
          </a:p>
        </p:txBody>
      </p:sp>
      <p:sp>
        <p:nvSpPr>
          <p:cNvPr id="8" name="TextBox 7"/>
          <p:cNvSpPr txBox="1"/>
          <p:nvPr/>
        </p:nvSpPr>
        <p:spPr>
          <a:xfrm>
            <a:off x="7806369" y="2018092"/>
            <a:ext cx="2938625" cy="584775"/>
          </a:xfrm>
          <a:prstGeom prst="rect">
            <a:avLst/>
          </a:prstGeom>
          <a:solidFill>
            <a:schemeClr val="bg1"/>
          </a:solidFill>
        </p:spPr>
        <p:txBody>
          <a:bodyPr wrap="none" rtlCol="0">
            <a:spAutoFit/>
          </a:bodyPr>
          <a:lstStyle/>
          <a:p>
            <a:r>
              <a:rPr lang="en-US" sz="3200" b="1" dirty="0">
                <a:latin typeface="Helvetica"/>
                <a:cs typeface="Helvetica"/>
              </a:rPr>
              <a:t>YOU (student)</a:t>
            </a:r>
          </a:p>
        </p:txBody>
      </p:sp>
      <p:sp>
        <p:nvSpPr>
          <p:cNvPr id="11" name="Down Arrow 10"/>
          <p:cNvSpPr/>
          <p:nvPr/>
        </p:nvSpPr>
        <p:spPr>
          <a:xfrm rot="814093">
            <a:off x="5014460" y="922229"/>
            <a:ext cx="502344" cy="6797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8367186">
            <a:off x="8515909" y="2479830"/>
            <a:ext cx="502344" cy="6797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7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15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6"/>
                                        </p:tgtEl>
                                      </p:cBhvr>
                                    </p:cmd>
                                  </p:childTnLst>
                                </p:cTn>
                              </p:par>
                            </p:childTnLst>
                          </p:cTn>
                        </p:par>
                      </p:childTnLst>
                    </p:cTn>
                  </p:par>
                </p:childTnLst>
              </p:cTn>
              <p:nextCondLst>
                <p:cond evt="onClick" delay="0">
                  <p:tgtEl>
                    <p:spTgt spid="6"/>
                  </p:tgtEl>
                </p:cond>
              </p:nextCondLst>
            </p:seq>
            <p:video>
              <p:cMediaNode vol="80000">
                <p:cTn id="36" fill="hold" display="0">
                  <p:stCondLst>
                    <p:cond delay="indefinite"/>
                  </p:stCondLst>
                </p:cTn>
                <p:tgtEl>
                  <p:spTgt spid="6"/>
                </p:tgtEl>
              </p:cMediaNode>
            </p:video>
          </p:childTnLst>
        </p:cTn>
      </p:par>
    </p:tnLst>
    <p:bldLst>
      <p:bldP spid="7" grpId="0"/>
      <p:bldP spid="7" grpId="1"/>
      <p:bldP spid="8" grpId="0" animBg="1"/>
      <p:bldP spid="8" grpId="1" animBg="1"/>
      <p:bldP spid="11" grpId="0" animBg="1"/>
      <p:bldP spid="11" grpId="1" animBg="1"/>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58F4-5E51-BB48-8B29-D66399C3C3DA}"/>
              </a:ext>
            </a:extLst>
          </p:cNvPr>
          <p:cNvSpPr>
            <a:spLocks noGrp="1"/>
          </p:cNvSpPr>
          <p:nvPr>
            <p:ph type="title"/>
          </p:nvPr>
        </p:nvSpPr>
        <p:spPr/>
        <p:txBody>
          <a:bodyPr>
            <a:normAutofit/>
          </a:bodyPr>
          <a:lstStyle/>
          <a:p>
            <a:r>
              <a:rPr lang="en-US" dirty="0">
                <a:solidFill>
                  <a:prstClr val="black"/>
                </a:solidFill>
                <a:cs typeface="Calibri" panose="020F0502020204030204" pitchFamily="34" charset="0"/>
              </a:rPr>
              <a:t>Laptop Use in the Classroom: Notetaking</a:t>
            </a:r>
            <a:br>
              <a:rPr lang="en-US" dirty="0">
                <a:solidFill>
                  <a:prstClr val="black"/>
                </a:solidFill>
                <a:cs typeface="Calibri" panose="020F0502020204030204" pitchFamily="34" charset="0"/>
              </a:rPr>
            </a:br>
            <a:r>
              <a:rPr lang="en-CA" sz="3200" dirty="0">
                <a:solidFill>
                  <a:prstClr val="black"/>
                </a:solidFill>
                <a:cs typeface="Calibri" panose="020F0502020204030204" pitchFamily="34" charset="0"/>
              </a:rPr>
              <a:t>Mueller &amp; Oppenheimer, 2014 (updated 2018)</a:t>
            </a:r>
            <a:endParaRPr lang="en-US" dirty="0">
              <a:cs typeface="Calibri" panose="020F0502020204030204" pitchFamily="34" charset="0"/>
            </a:endParaRPr>
          </a:p>
        </p:txBody>
      </p:sp>
      <p:pic>
        <p:nvPicPr>
          <p:cNvPr id="4" name="Picture 3">
            <a:extLst>
              <a:ext uri="{FF2B5EF4-FFF2-40B4-BE49-F238E27FC236}">
                <a16:creationId xmlns:a16="http://schemas.microsoft.com/office/drawing/2014/main" id="{3617C4FE-C200-854B-996D-53164A54933F}"/>
              </a:ext>
            </a:extLst>
          </p:cNvPr>
          <p:cNvPicPr>
            <a:picLocks noChangeAspect="1"/>
          </p:cNvPicPr>
          <p:nvPr/>
        </p:nvPicPr>
        <p:blipFill rotWithShape="1">
          <a:blip r:embed="rId2"/>
          <a:srcRect t="3335"/>
          <a:stretch/>
        </p:blipFill>
        <p:spPr>
          <a:xfrm>
            <a:off x="669838" y="1841156"/>
            <a:ext cx="5102709" cy="481879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CD6C08-A34E-7E45-9AF9-A464AB495D4B}"/>
                  </a:ext>
                </a:extLst>
              </p:cNvPr>
              <p:cNvSpPr txBox="1"/>
              <p:nvPr/>
            </p:nvSpPr>
            <p:spPr>
              <a:xfrm>
                <a:off x="6767727" y="2113430"/>
                <a:ext cx="4971192" cy="3970318"/>
              </a:xfrm>
              <a:prstGeom prst="rect">
                <a:avLst/>
              </a:prstGeom>
              <a:noFill/>
            </p:spPr>
            <p:txBody>
              <a:bodyPr wrap="square" rtlCol="0">
                <a:spAutoFit/>
              </a:bodyPr>
              <a:lstStyle/>
              <a:p>
                <a:r>
                  <a:rPr lang="en-US" sz="2800" dirty="0"/>
                  <a:t>Because we are able to </a:t>
                </a:r>
                <a:r>
                  <a:rPr lang="en-US" sz="2800" b="1" dirty="0"/>
                  <a:t>type</a:t>
                </a:r>
                <a:r>
                  <a:rPr lang="en-US" sz="2800" dirty="0"/>
                  <a:t> much quicker than we write, it is much easier to take </a:t>
                </a:r>
                <a:r>
                  <a:rPr lang="en-US" sz="2800" b="1" dirty="0"/>
                  <a:t>verbatim (word for word)</a:t>
                </a:r>
                <a:r>
                  <a:rPr lang="en-US" sz="2800" dirty="0"/>
                  <a:t> notes with a laptop.</a:t>
                </a:r>
              </a:p>
              <a:p>
                <a:endParaRPr lang="en-US" sz="2800" b="1" dirty="0"/>
              </a:p>
              <a:p>
                <a:r>
                  <a:rPr lang="en-US" sz="2800" b="1" i="1" dirty="0"/>
                  <a:t>Unfortunately, </a:t>
                </a:r>
              </a:p>
              <a:p>
                <a:r>
                  <a:rPr lang="en-US" sz="2800" b="1" i="1" dirty="0"/>
                  <a:t>transcription </a:t>
                </a:r>
                <a14:m>
                  <m:oMath xmlns:m="http://schemas.openxmlformats.org/officeDocument/2006/math">
                    <m:r>
                      <a:rPr lang="en-CA" sz="2800" i="1" smtClean="0">
                        <a:latin typeface="Cambria Math" panose="02040503050406030204" pitchFamily="18" charset="0"/>
                      </a:rPr>
                      <m:t>≠</m:t>
                    </m:r>
                  </m:oMath>
                </a14:m>
                <a:r>
                  <a:rPr lang="en-CA" sz="2800" i="1" dirty="0"/>
                  <a:t> </a:t>
                </a:r>
                <a:r>
                  <a:rPr lang="en-CA" sz="2800" b="1" i="1" dirty="0"/>
                  <a:t>better</a:t>
                </a:r>
                <a:r>
                  <a:rPr lang="en-CA" sz="2800" i="1" dirty="0"/>
                  <a:t> </a:t>
                </a:r>
                <a:r>
                  <a:rPr lang="en-CA" sz="2800" b="1" i="1" dirty="0"/>
                  <a:t>learning!</a:t>
                </a:r>
              </a:p>
              <a:p>
                <a:endParaRPr lang="en-US" sz="2800" b="1" dirty="0"/>
              </a:p>
            </p:txBody>
          </p:sp>
        </mc:Choice>
        <mc:Fallback xmlns="">
          <p:sp>
            <p:nvSpPr>
              <p:cNvPr id="8" name="TextBox 7">
                <a:extLst>
                  <a:ext uri="{FF2B5EF4-FFF2-40B4-BE49-F238E27FC236}">
                    <a16:creationId xmlns:a16="http://schemas.microsoft.com/office/drawing/2014/main" id="{80CD6C08-A34E-7E45-9AF9-A464AB495D4B}"/>
                  </a:ext>
                </a:extLst>
              </p:cNvPr>
              <p:cNvSpPr txBox="1">
                <a:spLocks noRot="1" noChangeAspect="1" noMove="1" noResize="1" noEditPoints="1" noAdjustHandles="1" noChangeArrowheads="1" noChangeShapeType="1" noTextEdit="1"/>
              </p:cNvSpPr>
              <p:nvPr/>
            </p:nvSpPr>
            <p:spPr>
              <a:xfrm>
                <a:off x="6767727" y="2113430"/>
                <a:ext cx="4971192" cy="3970318"/>
              </a:xfrm>
              <a:prstGeom prst="rect">
                <a:avLst/>
              </a:prstGeom>
              <a:blipFill>
                <a:blip r:embed="rId3"/>
                <a:stretch>
                  <a:fillRect l="-2551" t="-1274" r="-2551"/>
                </a:stretch>
              </a:blipFill>
            </p:spPr>
            <p:txBody>
              <a:bodyPr/>
              <a:lstStyle/>
              <a:p>
                <a:r>
                  <a:rPr lang="en-US">
                    <a:noFill/>
                  </a:rPr>
                  <a:t> </a:t>
                </a:r>
              </a:p>
            </p:txBody>
          </p:sp>
        </mc:Fallback>
      </mc:AlternateContent>
    </p:spTree>
    <p:extLst>
      <p:ext uri="{BB962C8B-B14F-4D97-AF65-F5344CB8AC3E}">
        <p14:creationId xmlns:p14="http://schemas.microsoft.com/office/powerpoint/2010/main" val="40749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800" decel="100000"/>
                                        <p:tgtEl>
                                          <p:spTgt spid="8">
                                            <p:txEl>
                                              <p:pRg st="2" end="2"/>
                                            </p:txEl>
                                          </p:spTgt>
                                        </p:tgtEl>
                                      </p:cBhvr>
                                    </p:animEffect>
                                    <p:anim calcmode="lin" valueType="num">
                                      <p:cBhvr>
                                        <p:cTn id="8" dur="800" decel="100000" fill="hold"/>
                                        <p:tgtEl>
                                          <p:spTgt spid="8">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2" end="2"/>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800" decel="100000"/>
                                        <p:tgtEl>
                                          <p:spTgt spid="8">
                                            <p:txEl>
                                              <p:pRg st="3" end="3"/>
                                            </p:txEl>
                                          </p:spTgt>
                                        </p:tgtEl>
                                      </p:cBhvr>
                                    </p:animEffect>
                                    <p:anim calcmode="lin" valueType="num">
                                      <p:cBhvr>
                                        <p:cTn id="16" dur="800" decel="100000" fill="hold"/>
                                        <p:tgtEl>
                                          <p:spTgt spid="8">
                                            <p:txEl>
                                              <p:pRg st="3" end="3"/>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8">
                                            <p:txEl>
                                              <p:pRg st="3" end="3"/>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8">
                                            <p:txEl>
                                              <p:pRg st="3" end="3"/>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xEl>
                                              <p:pRg st="3" end="3"/>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7BB8E-927B-944A-86E4-8342422CE515}"/>
              </a:ext>
            </a:extLst>
          </p:cNvPr>
          <p:cNvSpPr>
            <a:spLocks noGrp="1"/>
          </p:cNvSpPr>
          <p:nvPr>
            <p:ph type="title"/>
          </p:nvPr>
        </p:nvSpPr>
        <p:spPr/>
        <p:txBody>
          <a:bodyPr/>
          <a:lstStyle/>
          <a:p>
            <a:r>
              <a:rPr lang="en-US" dirty="0"/>
              <a:t>Replication &amp; Extension: </a:t>
            </a:r>
            <a:br>
              <a:rPr lang="en-US" dirty="0"/>
            </a:br>
            <a:r>
              <a:rPr lang="en-US" dirty="0"/>
              <a:t>Morehead, </a:t>
            </a:r>
            <a:r>
              <a:rPr lang="en-US" dirty="0" err="1"/>
              <a:t>Dunlosky</a:t>
            </a:r>
            <a:r>
              <a:rPr lang="en-US" dirty="0"/>
              <a:t>, Rawson, 2019</a:t>
            </a:r>
          </a:p>
        </p:txBody>
      </p:sp>
      <p:pic>
        <p:nvPicPr>
          <p:cNvPr id="1026" name="Picture 2" descr="https://media.springernature.com/original/springer-static/image/art%3A10.1007%2Fs10648-019-09468-2/MediaObjects/10648_2019_9468_Fig1_HTML.png">
            <a:extLst>
              <a:ext uri="{FF2B5EF4-FFF2-40B4-BE49-F238E27FC236}">
                <a16:creationId xmlns:a16="http://schemas.microsoft.com/office/drawing/2014/main" id="{3A3A2847-4B3B-7D47-9EE2-FD7364350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841" y="1917780"/>
            <a:ext cx="4213965" cy="4580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3">
            <a:extLst>
              <a:ext uri="{FF2B5EF4-FFF2-40B4-BE49-F238E27FC236}">
                <a16:creationId xmlns:a16="http://schemas.microsoft.com/office/drawing/2014/main" id="{C7370E24-A21C-E145-AE60-08F6221BE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195" y="1917780"/>
            <a:ext cx="4483591" cy="457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9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6F942-542A-8D4A-AB27-37576B66F5CC}"/>
              </a:ext>
            </a:extLst>
          </p:cNvPr>
          <p:cNvSpPr>
            <a:spLocks noGrp="1"/>
          </p:cNvSpPr>
          <p:nvPr>
            <p:ph idx="1"/>
          </p:nvPr>
        </p:nvSpPr>
        <p:spPr>
          <a:xfrm>
            <a:off x="7771972" y="1514210"/>
            <a:ext cx="3696774" cy="4351338"/>
          </a:xfrm>
        </p:spPr>
        <p:txBody>
          <a:bodyPr/>
          <a:lstStyle/>
          <a:p>
            <a:r>
              <a:rPr lang="en-US" dirty="0"/>
              <a:t>Delayed test; After studying from notes for 7 minutes</a:t>
            </a:r>
          </a:p>
          <a:p>
            <a:endParaRPr lang="en-US" dirty="0"/>
          </a:p>
          <a:p>
            <a:r>
              <a:rPr lang="en-US" dirty="0"/>
              <a:t>No differences between groups </a:t>
            </a:r>
          </a:p>
        </p:txBody>
      </p:sp>
      <p:pic>
        <p:nvPicPr>
          <p:cNvPr id="3074" name="Picture 2" descr="Fig. 4">
            <a:extLst>
              <a:ext uri="{FF2B5EF4-FFF2-40B4-BE49-F238E27FC236}">
                <a16:creationId xmlns:a16="http://schemas.microsoft.com/office/drawing/2014/main" id="{CF5BA0F8-2449-9C4F-B600-45F7E8C36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59" y="539406"/>
            <a:ext cx="5619321"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58F4-5E51-BB48-8B29-D66399C3C3DA}"/>
              </a:ext>
            </a:extLst>
          </p:cNvPr>
          <p:cNvSpPr>
            <a:spLocks noGrp="1"/>
          </p:cNvSpPr>
          <p:nvPr>
            <p:ph type="title"/>
          </p:nvPr>
        </p:nvSpPr>
        <p:spPr/>
        <p:txBody>
          <a:bodyPr>
            <a:normAutofit/>
          </a:bodyPr>
          <a:lstStyle/>
          <a:p>
            <a:r>
              <a:rPr lang="en-US" dirty="0">
                <a:solidFill>
                  <a:prstClr val="black"/>
                </a:solidFill>
              </a:rPr>
              <a:t>Laptop Use in the Classroom</a:t>
            </a:r>
            <a:endParaRPr lang="en-US" dirty="0"/>
          </a:p>
        </p:txBody>
      </p:sp>
      <p:sp>
        <p:nvSpPr>
          <p:cNvPr id="3" name="Content Placeholder 2">
            <a:extLst>
              <a:ext uri="{FF2B5EF4-FFF2-40B4-BE49-F238E27FC236}">
                <a16:creationId xmlns:a16="http://schemas.microsoft.com/office/drawing/2014/main" id="{A485DF59-10CF-8D46-BD58-2983470B66F8}"/>
              </a:ext>
            </a:extLst>
          </p:cNvPr>
          <p:cNvSpPr>
            <a:spLocks noGrp="1"/>
          </p:cNvSpPr>
          <p:nvPr>
            <p:ph idx="1"/>
          </p:nvPr>
        </p:nvSpPr>
        <p:spPr/>
        <p:txBody>
          <a:bodyPr/>
          <a:lstStyle/>
          <a:p>
            <a:r>
              <a:rPr lang="en-US" dirty="0"/>
              <a:t>What are the key take-aways of this research?</a:t>
            </a:r>
          </a:p>
          <a:p>
            <a:pPr lvl="1"/>
            <a:r>
              <a:rPr lang="en-US" dirty="0"/>
              <a:t>Potential solutions? </a:t>
            </a:r>
          </a:p>
          <a:p>
            <a:pPr marL="457200" lvl="1" indent="0">
              <a:buNone/>
            </a:pPr>
            <a:endParaRPr lang="en-US" dirty="0"/>
          </a:p>
          <a:p>
            <a:r>
              <a:rPr lang="en-US" dirty="0"/>
              <a:t>What are some practical rules/guidelines we should establish for laptop use in this classroom?</a:t>
            </a:r>
          </a:p>
        </p:txBody>
      </p:sp>
      <p:pic>
        <p:nvPicPr>
          <p:cNvPr id="5" name="Graphic 4" descr="Laptop">
            <a:extLst>
              <a:ext uri="{FF2B5EF4-FFF2-40B4-BE49-F238E27FC236}">
                <a16:creationId xmlns:a16="http://schemas.microsoft.com/office/drawing/2014/main" id="{1D97081B-761A-7C46-87C1-520198FC0F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4875" y="0"/>
            <a:ext cx="1861751" cy="1861751"/>
          </a:xfrm>
          <a:prstGeom prst="rect">
            <a:avLst/>
          </a:prstGeom>
        </p:spPr>
      </p:pic>
    </p:spTree>
    <p:extLst>
      <p:ext uri="{BB962C8B-B14F-4D97-AF65-F5344CB8AC3E}">
        <p14:creationId xmlns:p14="http://schemas.microsoft.com/office/powerpoint/2010/main" val="1855327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189A-4455-D440-9188-179F61C8BF39}"/>
              </a:ext>
            </a:extLst>
          </p:cNvPr>
          <p:cNvSpPr>
            <a:spLocks noGrp="1"/>
          </p:cNvSpPr>
          <p:nvPr>
            <p:ph type="title"/>
          </p:nvPr>
        </p:nvSpPr>
        <p:spPr>
          <a:xfrm>
            <a:off x="838200" y="365125"/>
            <a:ext cx="10515600" cy="1325563"/>
          </a:xfrm>
        </p:spPr>
        <p:txBody>
          <a:bodyPr>
            <a:normAutofit/>
          </a:bodyPr>
          <a:lstStyle/>
          <a:p>
            <a:r>
              <a:rPr lang="en-US" dirty="0"/>
              <a:t>Laptops and tablets and cell phones – </a:t>
            </a:r>
            <a:r>
              <a:rPr lang="en-US" i="1" dirty="0"/>
              <a:t>oh my!</a:t>
            </a:r>
          </a:p>
        </p:txBody>
      </p:sp>
      <p:sp>
        <p:nvSpPr>
          <p:cNvPr id="3" name="Content Placeholder 2">
            <a:extLst>
              <a:ext uri="{FF2B5EF4-FFF2-40B4-BE49-F238E27FC236}">
                <a16:creationId xmlns:a16="http://schemas.microsoft.com/office/drawing/2014/main" id="{2C7B5677-1156-7348-90DE-1A88493E307F}"/>
              </a:ext>
            </a:extLst>
          </p:cNvPr>
          <p:cNvSpPr>
            <a:spLocks noGrp="1"/>
          </p:cNvSpPr>
          <p:nvPr>
            <p:ph idx="1"/>
          </p:nvPr>
        </p:nvSpPr>
        <p:spPr>
          <a:xfrm>
            <a:off x="838200" y="1825625"/>
            <a:ext cx="6714744" cy="4351338"/>
          </a:xfrm>
        </p:spPr>
        <p:txBody>
          <a:bodyPr>
            <a:normAutofit/>
          </a:bodyPr>
          <a:lstStyle/>
          <a:p>
            <a:r>
              <a:rPr lang="en-US" sz="2400" dirty="0"/>
              <a:t>Of course, laptops are not the </a:t>
            </a:r>
            <a:r>
              <a:rPr lang="en-US" sz="2400" i="1" dirty="0"/>
              <a:t>only</a:t>
            </a:r>
            <a:r>
              <a:rPr lang="en-US" sz="2400" dirty="0"/>
              <a:t> potential source of distraction</a:t>
            </a:r>
          </a:p>
          <a:p>
            <a:pPr lvl="1"/>
            <a:r>
              <a:rPr lang="en-US" dirty="0"/>
              <a:t>Multitasking on cell phones and tablets is (not surprisingly) also detrimental to learning!</a:t>
            </a:r>
          </a:p>
          <a:p>
            <a:pPr marL="457200" lvl="1" indent="0">
              <a:buNone/>
            </a:pPr>
            <a:endParaRPr lang="en-US" dirty="0"/>
          </a:p>
          <a:p>
            <a:r>
              <a:rPr lang="en-US" sz="2400" dirty="0"/>
              <a:t>And again, the research indicates that it’s not only the USER of the device whose learning is impaired – but </a:t>
            </a:r>
            <a:r>
              <a:rPr lang="en-US" sz="2400" i="1" dirty="0"/>
              <a:t>everyone’s</a:t>
            </a:r>
            <a:r>
              <a:rPr lang="en-US" sz="2400" dirty="0"/>
              <a:t> performance suffers when electronic devices are permitted in the classroom (e.g., Lee et al., 2017; Glass &amp; Kang, 2018)</a:t>
            </a:r>
          </a:p>
          <a:p>
            <a:endParaRPr lang="en-US" sz="2400" dirty="0"/>
          </a:p>
          <a:p>
            <a:pPr marL="457200" lvl="1" indent="0">
              <a:buNone/>
            </a:pPr>
            <a:endParaRPr lang="en-US" dirty="0"/>
          </a:p>
          <a:p>
            <a:endParaRPr lang="en-US" sz="2400" dirty="0"/>
          </a:p>
        </p:txBody>
      </p:sp>
      <p:pic>
        <p:nvPicPr>
          <p:cNvPr id="5" name="Picture 4">
            <a:extLst>
              <a:ext uri="{FF2B5EF4-FFF2-40B4-BE49-F238E27FC236}">
                <a16:creationId xmlns:a16="http://schemas.microsoft.com/office/drawing/2014/main" id="{B415D609-4110-6546-8A1F-9293FF452C53}"/>
              </a:ext>
            </a:extLst>
          </p:cNvPr>
          <p:cNvPicPr>
            <a:picLocks noChangeAspect="1"/>
          </p:cNvPicPr>
          <p:nvPr/>
        </p:nvPicPr>
        <p:blipFill rotWithShape="1">
          <a:blip r:embed="rId3"/>
          <a:srcRect l="47276" r="3" b="3"/>
          <a:stretch/>
        </p:blipFill>
        <p:spPr>
          <a:xfrm>
            <a:off x="8037576" y="1904281"/>
            <a:ext cx="3374810" cy="4272681"/>
          </a:xfrm>
          <a:prstGeom prst="rect">
            <a:avLst/>
          </a:prstGeom>
        </p:spPr>
      </p:pic>
    </p:spTree>
    <p:extLst>
      <p:ext uri="{BB962C8B-B14F-4D97-AF65-F5344CB8AC3E}">
        <p14:creationId xmlns:p14="http://schemas.microsoft.com/office/powerpoint/2010/main" val="232166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2B2B-2E70-984C-AACE-CA0A5731AC8B}"/>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E13A1339-C145-BE47-87B0-52E0110D60BB}"/>
              </a:ext>
            </a:extLst>
          </p:cNvPr>
          <p:cNvSpPr>
            <a:spLocks noGrp="1"/>
          </p:cNvSpPr>
          <p:nvPr>
            <p:ph idx="1"/>
          </p:nvPr>
        </p:nvSpPr>
        <p:spPr/>
        <p:txBody>
          <a:bodyPr>
            <a:normAutofit lnSpcReduction="10000"/>
          </a:bodyPr>
          <a:lstStyle/>
          <a:p>
            <a:r>
              <a:rPr lang="en-US" dirty="0"/>
              <a:t>For instructors (from the Learning Scientists):</a:t>
            </a:r>
          </a:p>
          <a:p>
            <a:pPr lvl="1"/>
            <a:r>
              <a:rPr lang="en-US" dirty="0"/>
              <a:t>Links to pro &amp; con opinion pieces on cell phone use in the classroom: </a:t>
            </a:r>
            <a:r>
              <a:rPr lang="en-US" dirty="0">
                <a:hlinkClick r:id="rId2"/>
              </a:rPr>
              <a:t>http://www.learningscientists.org/blog/2017/9/17/weekly-digest-77</a:t>
            </a:r>
            <a:r>
              <a:rPr lang="en-US" dirty="0"/>
              <a:t> </a:t>
            </a:r>
          </a:p>
          <a:p>
            <a:pPr lvl="1"/>
            <a:r>
              <a:rPr lang="en-US" dirty="0"/>
              <a:t>Guest post on Technology in the Classroom:</a:t>
            </a:r>
          </a:p>
          <a:p>
            <a:pPr marL="457200" lvl="1" indent="0">
              <a:buNone/>
            </a:pPr>
            <a:r>
              <a:rPr lang="en-US" dirty="0"/>
              <a:t>   </a:t>
            </a:r>
            <a:r>
              <a:rPr lang="en-US" dirty="0">
                <a:hlinkClick r:id="rId3"/>
              </a:rPr>
              <a:t>http://www.learningscientists.org/blog/2017/9/5-1</a:t>
            </a:r>
            <a:r>
              <a:rPr lang="en-US" dirty="0"/>
              <a:t> </a:t>
            </a:r>
          </a:p>
          <a:p>
            <a:endParaRPr lang="en-US" dirty="0"/>
          </a:p>
          <a:p>
            <a:r>
              <a:rPr lang="en-US" dirty="0"/>
              <a:t>For students (a wonderful article that includes the technology advice advocated here, as well as a lot more!):</a:t>
            </a:r>
          </a:p>
          <a:p>
            <a:pPr lvl="1"/>
            <a:r>
              <a:rPr lang="en-US" dirty="0"/>
              <a:t>Putnam et al. (2016). Optimizing learning in college: Tips from cognitive psychology. </a:t>
            </a:r>
            <a:r>
              <a:rPr lang="en-US" i="1" dirty="0"/>
              <a:t>Perspectives on Psychological Science, 11, </a:t>
            </a:r>
            <a:r>
              <a:rPr lang="en-US" dirty="0"/>
              <a:t>652-660. </a:t>
            </a:r>
            <a:r>
              <a:rPr lang="en-US" dirty="0">
                <a:hlinkClick r:id="rId4"/>
              </a:rPr>
              <a:t>https://uwaterloo.ca/psychology/sites/ca.psychology/files/uploads/files/howtosucceedinuniversity.pdf</a:t>
            </a:r>
            <a:r>
              <a:rPr lang="en-US" dirty="0"/>
              <a:t> </a:t>
            </a:r>
          </a:p>
          <a:p>
            <a:pPr marL="457200" lvl="1" indent="0">
              <a:buNone/>
            </a:pPr>
            <a:endParaRPr lang="en-US" dirty="0"/>
          </a:p>
        </p:txBody>
      </p:sp>
    </p:spTree>
    <p:extLst>
      <p:ext uri="{BB962C8B-B14F-4D97-AF65-F5344CB8AC3E}">
        <p14:creationId xmlns:p14="http://schemas.microsoft.com/office/powerpoint/2010/main" val="804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189A-4455-D440-9188-179F61C8BF39}"/>
              </a:ext>
            </a:extLst>
          </p:cNvPr>
          <p:cNvSpPr>
            <a:spLocks noGrp="1"/>
          </p:cNvSpPr>
          <p:nvPr>
            <p:ph type="title"/>
          </p:nvPr>
        </p:nvSpPr>
        <p:spPr/>
        <p:txBody>
          <a:bodyPr>
            <a:normAutofit/>
          </a:bodyPr>
          <a:lstStyle/>
          <a:p>
            <a:r>
              <a:rPr lang="en-US" dirty="0"/>
              <a:t>Glass &amp; Kang, 2018</a:t>
            </a:r>
            <a:endParaRPr lang="en-US" i="1" dirty="0"/>
          </a:p>
        </p:txBody>
      </p:sp>
      <p:sp>
        <p:nvSpPr>
          <p:cNvPr id="3" name="Content Placeholder 2">
            <a:extLst>
              <a:ext uri="{FF2B5EF4-FFF2-40B4-BE49-F238E27FC236}">
                <a16:creationId xmlns:a16="http://schemas.microsoft.com/office/drawing/2014/main" id="{2C7B5677-1156-7348-90DE-1A88493E307F}"/>
              </a:ext>
            </a:extLst>
          </p:cNvPr>
          <p:cNvSpPr>
            <a:spLocks noGrp="1"/>
          </p:cNvSpPr>
          <p:nvPr>
            <p:ph idx="1"/>
          </p:nvPr>
        </p:nvSpPr>
        <p:spPr/>
        <p:txBody>
          <a:bodyPr>
            <a:normAutofit/>
          </a:bodyPr>
          <a:lstStyle/>
          <a:p>
            <a:r>
              <a:rPr lang="en-US" dirty="0"/>
              <a:t>Classroom experiment, using two identical back-to-back sections of an upper-year cognitive psychology course which met twice a week</a:t>
            </a:r>
          </a:p>
          <a:p>
            <a:pPr lvl="1"/>
            <a:r>
              <a:rPr lang="en-US" dirty="0"/>
              <a:t>In one section, electronic devices were banned on Tuesdays</a:t>
            </a:r>
          </a:p>
          <a:p>
            <a:pPr lvl="1"/>
            <a:r>
              <a:rPr lang="en-US" dirty="0"/>
              <a:t>In the other section, electronic devices were banned on Thursdays </a:t>
            </a:r>
          </a:p>
          <a:p>
            <a:endParaRPr lang="en-US" sz="2400" dirty="0"/>
          </a:p>
          <a:p>
            <a:endParaRPr lang="en-US" dirty="0"/>
          </a:p>
          <a:p>
            <a:endParaRPr lang="en-US" dirty="0"/>
          </a:p>
          <a:p>
            <a:r>
              <a:rPr lang="en-US" dirty="0"/>
              <a:t>Examined student performance on same-day in-class questions, unit exam (test) questions, and final exam questions</a:t>
            </a:r>
          </a:p>
        </p:txBody>
      </p:sp>
      <p:pic>
        <p:nvPicPr>
          <p:cNvPr id="8" name="Graphic 7" descr="Computer">
            <a:extLst>
              <a:ext uri="{FF2B5EF4-FFF2-40B4-BE49-F238E27FC236}">
                <a16:creationId xmlns:a16="http://schemas.microsoft.com/office/drawing/2014/main" id="{93150C68-4ADC-804B-9E8C-CBB2ED6CD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2852" y="3767482"/>
            <a:ext cx="914400" cy="914400"/>
          </a:xfrm>
          <a:prstGeom prst="rect">
            <a:avLst/>
          </a:prstGeom>
        </p:spPr>
      </p:pic>
      <p:pic>
        <p:nvPicPr>
          <p:cNvPr id="9" name="Graphic 8" descr="Computer">
            <a:extLst>
              <a:ext uri="{FF2B5EF4-FFF2-40B4-BE49-F238E27FC236}">
                <a16:creationId xmlns:a16="http://schemas.microsoft.com/office/drawing/2014/main" id="{B53A2307-223E-C046-B22C-B7C55699EA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9691" y="3779872"/>
            <a:ext cx="914400" cy="914400"/>
          </a:xfrm>
          <a:prstGeom prst="rect">
            <a:avLst/>
          </a:prstGeom>
        </p:spPr>
      </p:pic>
      <p:sp>
        <p:nvSpPr>
          <p:cNvPr id="10" name="&quot;No&quot; Symbol 9">
            <a:extLst>
              <a:ext uri="{FF2B5EF4-FFF2-40B4-BE49-F238E27FC236}">
                <a16:creationId xmlns:a16="http://schemas.microsoft.com/office/drawing/2014/main" id="{2C23FEC7-B67A-1746-A94B-7FD46C193955}"/>
              </a:ext>
            </a:extLst>
          </p:cNvPr>
          <p:cNvSpPr/>
          <p:nvPr/>
        </p:nvSpPr>
        <p:spPr>
          <a:xfrm>
            <a:off x="6082748" y="3714474"/>
            <a:ext cx="1404730" cy="1029804"/>
          </a:xfrm>
          <a:prstGeom prst="noSmoking">
            <a:avLst>
              <a:gd name="adj" fmla="val 1159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U-Turn Arrow 10">
            <a:extLst>
              <a:ext uri="{FF2B5EF4-FFF2-40B4-BE49-F238E27FC236}">
                <a16:creationId xmlns:a16="http://schemas.microsoft.com/office/drawing/2014/main" id="{915735DC-C39A-1E49-B632-DDE5B2A07871}"/>
              </a:ext>
            </a:extLst>
          </p:cNvPr>
          <p:cNvSpPr/>
          <p:nvPr/>
        </p:nvSpPr>
        <p:spPr>
          <a:xfrm>
            <a:off x="4858578" y="3534362"/>
            <a:ext cx="1908313" cy="331303"/>
          </a:xfrm>
          <a:prstGeom prst="utur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U-Turn Arrow 11">
            <a:extLst>
              <a:ext uri="{FF2B5EF4-FFF2-40B4-BE49-F238E27FC236}">
                <a16:creationId xmlns:a16="http://schemas.microsoft.com/office/drawing/2014/main" id="{D727EB09-0141-964D-9EDF-7FE7FCB889F1}"/>
              </a:ext>
            </a:extLst>
          </p:cNvPr>
          <p:cNvSpPr/>
          <p:nvPr/>
        </p:nvSpPr>
        <p:spPr>
          <a:xfrm rot="10800000">
            <a:off x="4876799" y="4560248"/>
            <a:ext cx="1921566" cy="318965"/>
          </a:xfrm>
          <a:prstGeom prst="utur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8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189A-4455-D440-9188-179F61C8BF39}"/>
              </a:ext>
            </a:extLst>
          </p:cNvPr>
          <p:cNvSpPr>
            <a:spLocks noGrp="1"/>
          </p:cNvSpPr>
          <p:nvPr>
            <p:ph type="title"/>
          </p:nvPr>
        </p:nvSpPr>
        <p:spPr/>
        <p:txBody>
          <a:bodyPr>
            <a:normAutofit/>
          </a:bodyPr>
          <a:lstStyle/>
          <a:p>
            <a:r>
              <a:rPr lang="en-US" dirty="0"/>
              <a:t>Glass &amp; Kang, 2018: Results</a:t>
            </a:r>
            <a:endParaRPr lang="en-US" i="1" dirty="0"/>
          </a:p>
        </p:txBody>
      </p:sp>
      <p:pic>
        <p:nvPicPr>
          <p:cNvPr id="1026" name="Picture 2" descr="Figure">
            <a:extLst>
              <a:ext uri="{FF2B5EF4-FFF2-40B4-BE49-F238E27FC236}">
                <a16:creationId xmlns:a16="http://schemas.microsoft.com/office/drawing/2014/main" id="{00C7D03A-7570-FB43-BCAB-FD1ACC370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671" y="1690688"/>
            <a:ext cx="8174658" cy="46817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66D72595-9199-8449-85B8-A5DB52E70B97}"/>
              </a:ext>
            </a:extLst>
          </p:cNvPr>
          <p:cNvSpPr/>
          <p:nvPr/>
        </p:nvSpPr>
        <p:spPr>
          <a:xfrm>
            <a:off x="6851374" y="1690688"/>
            <a:ext cx="1908313" cy="2178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818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189A-4455-D440-9188-179F61C8BF39}"/>
              </a:ext>
            </a:extLst>
          </p:cNvPr>
          <p:cNvSpPr>
            <a:spLocks noGrp="1"/>
          </p:cNvSpPr>
          <p:nvPr>
            <p:ph type="title"/>
          </p:nvPr>
        </p:nvSpPr>
        <p:spPr/>
        <p:txBody>
          <a:bodyPr>
            <a:normAutofit/>
          </a:bodyPr>
          <a:lstStyle/>
          <a:p>
            <a:r>
              <a:rPr lang="en-US" dirty="0"/>
              <a:t>Glass &amp; Kang, 2018: Results</a:t>
            </a:r>
            <a:endParaRPr lang="en-US" i="1" dirty="0"/>
          </a:p>
        </p:txBody>
      </p:sp>
      <p:pic>
        <p:nvPicPr>
          <p:cNvPr id="2050" name="Picture 2" descr="Figure">
            <a:extLst>
              <a:ext uri="{FF2B5EF4-FFF2-40B4-BE49-F238E27FC236}">
                <a16:creationId xmlns:a16="http://schemas.microsoft.com/office/drawing/2014/main" id="{E1CA5B72-A9D2-C440-BFA8-CCE730496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418" y="1690688"/>
            <a:ext cx="8418615" cy="496293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960CDBA-399B-744A-9BED-C6DDCC368C0C}"/>
              </a:ext>
            </a:extLst>
          </p:cNvPr>
          <p:cNvSpPr/>
          <p:nvPr/>
        </p:nvSpPr>
        <p:spPr>
          <a:xfrm>
            <a:off x="6387549" y="1597923"/>
            <a:ext cx="2107094" cy="2178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154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7335-E2B3-4D40-A53B-57A311482027}"/>
              </a:ext>
            </a:extLst>
          </p:cNvPr>
          <p:cNvSpPr>
            <a:spLocks noGrp="1"/>
          </p:cNvSpPr>
          <p:nvPr>
            <p:ph type="title"/>
          </p:nvPr>
        </p:nvSpPr>
        <p:spPr/>
        <p:txBody>
          <a:bodyPr/>
          <a:lstStyle/>
          <a:p>
            <a:r>
              <a:rPr lang="en-US" dirty="0"/>
              <a:t>Glass &amp; Kang, 2018: Final Thoughts</a:t>
            </a:r>
          </a:p>
        </p:txBody>
      </p:sp>
      <p:sp>
        <p:nvSpPr>
          <p:cNvPr id="3" name="Content Placeholder 2">
            <a:extLst>
              <a:ext uri="{FF2B5EF4-FFF2-40B4-BE49-F238E27FC236}">
                <a16:creationId xmlns:a16="http://schemas.microsoft.com/office/drawing/2014/main" id="{6CF1654E-526F-A847-9AFA-97ABC03D2358}"/>
              </a:ext>
            </a:extLst>
          </p:cNvPr>
          <p:cNvSpPr>
            <a:spLocks noGrp="1"/>
          </p:cNvSpPr>
          <p:nvPr>
            <p:ph idx="1"/>
          </p:nvPr>
        </p:nvSpPr>
        <p:spPr/>
        <p:txBody>
          <a:bodyPr>
            <a:normAutofit/>
          </a:bodyPr>
          <a:lstStyle/>
          <a:p>
            <a:r>
              <a:rPr lang="en-CA" dirty="0"/>
              <a:t>Just because you can answer a question correctly in class, does not mean that your cellphone or laptop use is not impairing your learning!</a:t>
            </a:r>
          </a:p>
          <a:p>
            <a:endParaRPr lang="en-CA" dirty="0"/>
          </a:p>
          <a:p>
            <a:pPr marL="0" indent="0">
              <a:buNone/>
            </a:pPr>
            <a:r>
              <a:rPr lang="en-CA" dirty="0"/>
              <a:t>"This is one of the occasional cases in human cognition where our intuitions mislead us, because even though they can divide their attention well enough to remember in the moment … what happens is that a week later, they’ve pretty much forgotten what happened in class," Glass said. "What’s the point of going to class in the first place if a week later you don’t remember it?” (Inside Higher Ed, July 27 2018)</a:t>
            </a:r>
            <a:endParaRPr lang="en-US" dirty="0"/>
          </a:p>
        </p:txBody>
      </p:sp>
    </p:spTree>
    <p:extLst>
      <p:ext uri="{BB962C8B-B14F-4D97-AF65-F5344CB8AC3E}">
        <p14:creationId xmlns:p14="http://schemas.microsoft.com/office/powerpoint/2010/main" val="367649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A9B5-7A22-FA4E-85A7-33F50D3B8A24}"/>
              </a:ext>
            </a:extLst>
          </p:cNvPr>
          <p:cNvSpPr>
            <a:spLocks noGrp="1"/>
          </p:cNvSpPr>
          <p:nvPr>
            <p:ph type="title"/>
          </p:nvPr>
        </p:nvSpPr>
        <p:spPr/>
        <p:txBody>
          <a:bodyPr/>
          <a:lstStyle/>
          <a:p>
            <a:r>
              <a:rPr lang="en-US" dirty="0"/>
              <a:t>Glass &amp; Kang, 2018: Final Thoughts</a:t>
            </a:r>
          </a:p>
        </p:txBody>
      </p:sp>
      <p:sp>
        <p:nvSpPr>
          <p:cNvPr id="3" name="Content Placeholder 2">
            <a:extLst>
              <a:ext uri="{FF2B5EF4-FFF2-40B4-BE49-F238E27FC236}">
                <a16:creationId xmlns:a16="http://schemas.microsoft.com/office/drawing/2014/main" id="{92436E53-ED79-3548-A487-A01D41E53C92}"/>
              </a:ext>
            </a:extLst>
          </p:cNvPr>
          <p:cNvSpPr>
            <a:spLocks noGrp="1"/>
          </p:cNvSpPr>
          <p:nvPr>
            <p:ph idx="1"/>
          </p:nvPr>
        </p:nvSpPr>
        <p:spPr/>
        <p:txBody>
          <a:bodyPr>
            <a:normAutofit/>
          </a:bodyPr>
          <a:lstStyle/>
          <a:p>
            <a:r>
              <a:rPr lang="en-US" dirty="0"/>
              <a:t>The devices are not the enemy – after all, even on the “not allowed” days, these devices were used to answer the in-class questions!</a:t>
            </a:r>
          </a:p>
          <a:p>
            <a:pPr marL="0" indent="0">
              <a:buNone/>
            </a:pPr>
            <a:endParaRPr lang="en-US" dirty="0"/>
          </a:p>
          <a:p>
            <a:r>
              <a:rPr lang="en-US" dirty="0"/>
              <a:t>It is the misuse of these devices and subsequent distraction that is problematic, along with the fact that it can be very difficult for us to recognize the negative effects that the devices are having on us</a:t>
            </a:r>
          </a:p>
          <a:p>
            <a:pPr lvl="1"/>
            <a:r>
              <a:rPr lang="en-US" sz="2600" dirty="0"/>
              <a:t>If we don’t recognize something as being a problem, it is very difficult to be motivated to find a solution!</a:t>
            </a:r>
          </a:p>
        </p:txBody>
      </p:sp>
    </p:spTree>
    <p:extLst>
      <p:ext uri="{BB962C8B-B14F-4D97-AF65-F5344CB8AC3E}">
        <p14:creationId xmlns:p14="http://schemas.microsoft.com/office/powerpoint/2010/main" val="164615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4200-2D8F-0445-925E-621A03E12BE5}"/>
              </a:ext>
            </a:extLst>
          </p:cNvPr>
          <p:cNvSpPr>
            <a:spLocks noGrp="1"/>
          </p:cNvSpPr>
          <p:nvPr>
            <p:ph type="title"/>
          </p:nvPr>
        </p:nvSpPr>
        <p:spPr/>
        <p:txBody>
          <a:bodyPr/>
          <a:lstStyle/>
          <a:p>
            <a:r>
              <a:rPr lang="en-US" dirty="0"/>
              <a:t>Classroom Guidelines for Electronics Use</a:t>
            </a:r>
          </a:p>
        </p:txBody>
      </p:sp>
      <p:sp>
        <p:nvSpPr>
          <p:cNvPr id="3" name="Content Placeholder 2">
            <a:extLst>
              <a:ext uri="{FF2B5EF4-FFF2-40B4-BE49-F238E27FC236}">
                <a16:creationId xmlns:a16="http://schemas.microsoft.com/office/drawing/2014/main" id="{74A97D07-6803-B44C-AA7B-E01A8A2C511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989384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94D7-B95E-B447-BB65-6E6A8EA7E4E3}"/>
              </a:ext>
            </a:extLst>
          </p:cNvPr>
          <p:cNvSpPr>
            <a:spLocks noGrp="1"/>
          </p:cNvSpPr>
          <p:nvPr>
            <p:ph type="title"/>
          </p:nvPr>
        </p:nvSpPr>
        <p:spPr/>
        <p:txBody>
          <a:bodyPr/>
          <a:lstStyle/>
          <a:p>
            <a:r>
              <a:rPr lang="en-US" dirty="0"/>
              <a:t>Electronic Devices </a:t>
            </a:r>
            <a:r>
              <a:rPr lang="en-US" i="1" dirty="0"/>
              <a:t>Outside</a:t>
            </a:r>
            <a:r>
              <a:rPr lang="en-US" dirty="0"/>
              <a:t> of the Classroom</a:t>
            </a:r>
          </a:p>
        </p:txBody>
      </p:sp>
      <p:sp>
        <p:nvSpPr>
          <p:cNvPr id="3" name="Content Placeholder 2">
            <a:extLst>
              <a:ext uri="{FF2B5EF4-FFF2-40B4-BE49-F238E27FC236}">
                <a16:creationId xmlns:a16="http://schemas.microsoft.com/office/drawing/2014/main" id="{52FA613F-38BD-8647-86A0-610AD88FD7F9}"/>
              </a:ext>
            </a:extLst>
          </p:cNvPr>
          <p:cNvSpPr>
            <a:spLocks noGrp="1"/>
          </p:cNvSpPr>
          <p:nvPr>
            <p:ph idx="1"/>
          </p:nvPr>
        </p:nvSpPr>
        <p:spPr/>
        <p:txBody>
          <a:bodyPr/>
          <a:lstStyle/>
          <a:p>
            <a:r>
              <a:rPr lang="en-US" dirty="0"/>
              <a:t>Of course, the classroom is not the</a:t>
            </a:r>
            <a:r>
              <a:rPr lang="en-US" i="1" dirty="0"/>
              <a:t> only</a:t>
            </a:r>
            <a:r>
              <a:rPr lang="en-US" dirty="0"/>
              <a:t> place where learning occurs!</a:t>
            </a:r>
          </a:p>
          <a:p>
            <a:pPr lvl="1"/>
            <a:r>
              <a:rPr lang="en-US" sz="2600" dirty="0"/>
              <a:t>Electronic devices can impair learning </a:t>
            </a:r>
            <a:r>
              <a:rPr lang="en-US" sz="2600" i="1" dirty="0"/>
              <a:t>outside</a:t>
            </a:r>
            <a:r>
              <a:rPr lang="en-US" sz="2600" dirty="0"/>
              <a:t> of the classroom as well</a:t>
            </a:r>
          </a:p>
        </p:txBody>
      </p:sp>
      <p:pic>
        <p:nvPicPr>
          <p:cNvPr id="6" name="Picture 5">
            <a:extLst>
              <a:ext uri="{FF2B5EF4-FFF2-40B4-BE49-F238E27FC236}">
                <a16:creationId xmlns:a16="http://schemas.microsoft.com/office/drawing/2014/main" id="{54EC1811-99F8-1248-AB29-69FDF6FCA567}"/>
              </a:ext>
            </a:extLst>
          </p:cNvPr>
          <p:cNvPicPr>
            <a:picLocks noChangeAspect="1"/>
          </p:cNvPicPr>
          <p:nvPr/>
        </p:nvPicPr>
        <p:blipFill>
          <a:blip r:embed="rId3"/>
          <a:stretch>
            <a:fillRect/>
          </a:stretch>
        </p:blipFill>
        <p:spPr>
          <a:xfrm>
            <a:off x="3319184" y="3098053"/>
            <a:ext cx="5143500" cy="3429000"/>
          </a:xfrm>
          <a:prstGeom prst="rect">
            <a:avLst/>
          </a:prstGeom>
        </p:spPr>
      </p:pic>
    </p:spTree>
    <p:extLst>
      <p:ext uri="{BB962C8B-B14F-4D97-AF65-F5344CB8AC3E}">
        <p14:creationId xmlns:p14="http://schemas.microsoft.com/office/powerpoint/2010/main" val="1740901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94D7-B95E-B447-BB65-6E6A8EA7E4E3}"/>
              </a:ext>
            </a:extLst>
          </p:cNvPr>
          <p:cNvSpPr>
            <a:spLocks noGrp="1"/>
          </p:cNvSpPr>
          <p:nvPr>
            <p:ph type="title"/>
          </p:nvPr>
        </p:nvSpPr>
        <p:spPr/>
        <p:txBody>
          <a:bodyPr/>
          <a:lstStyle/>
          <a:p>
            <a:r>
              <a:rPr lang="en-US" dirty="0"/>
              <a:t>Electronic Devices </a:t>
            </a:r>
            <a:r>
              <a:rPr lang="en-US" i="1" dirty="0"/>
              <a:t>Outside</a:t>
            </a:r>
            <a:r>
              <a:rPr lang="en-US" dirty="0"/>
              <a:t> of the Classroom</a:t>
            </a:r>
          </a:p>
        </p:txBody>
      </p:sp>
      <p:sp>
        <p:nvSpPr>
          <p:cNvPr id="3" name="Content Placeholder 2">
            <a:extLst>
              <a:ext uri="{FF2B5EF4-FFF2-40B4-BE49-F238E27FC236}">
                <a16:creationId xmlns:a16="http://schemas.microsoft.com/office/drawing/2014/main" id="{52FA613F-38BD-8647-86A0-610AD88FD7F9}"/>
              </a:ext>
            </a:extLst>
          </p:cNvPr>
          <p:cNvSpPr>
            <a:spLocks noGrp="1"/>
          </p:cNvSpPr>
          <p:nvPr>
            <p:ph idx="1"/>
          </p:nvPr>
        </p:nvSpPr>
        <p:spPr/>
        <p:txBody>
          <a:bodyPr/>
          <a:lstStyle/>
          <a:p>
            <a:r>
              <a:rPr lang="en-US" dirty="0"/>
              <a:t>Research has shown that individuals who report having a </a:t>
            </a:r>
            <a:r>
              <a:rPr lang="en-US" i="1" dirty="0"/>
              <a:t>strong dependence </a:t>
            </a:r>
            <a:r>
              <a:rPr lang="en-US" dirty="0"/>
              <a:t>on their cellphones perform significantly better on cognitive tasks when their cellphone was </a:t>
            </a:r>
            <a:r>
              <a:rPr lang="en-US" i="1" dirty="0"/>
              <a:t>out of sight </a:t>
            </a:r>
            <a:r>
              <a:rPr lang="en-US" sz="1800" dirty="0"/>
              <a:t>(Ward et al., 2017)</a:t>
            </a:r>
          </a:p>
          <a:p>
            <a:pPr lvl="1"/>
            <a:r>
              <a:rPr lang="en-US" sz="2600" dirty="0"/>
              <a:t>Even if the phone was </a:t>
            </a:r>
            <a:r>
              <a:rPr lang="en-US" sz="2600" i="1" dirty="0"/>
              <a:t>turned off</a:t>
            </a:r>
            <a:r>
              <a:rPr lang="en-US" sz="2600" dirty="0"/>
              <a:t>, its mere presence impaired performance</a:t>
            </a:r>
          </a:p>
          <a:p>
            <a:pPr lvl="1"/>
            <a:r>
              <a:rPr lang="en-US" sz="2600" dirty="0"/>
              <a:t>Again, people appear to be </a:t>
            </a:r>
            <a:r>
              <a:rPr lang="en-US" sz="2600" i="1" dirty="0"/>
              <a:t>largely unaware </a:t>
            </a:r>
            <a:r>
              <a:rPr lang="en-US" sz="2600" dirty="0"/>
              <a:t>of this – participants do</a:t>
            </a:r>
            <a:r>
              <a:rPr lang="en-US" sz="2600" i="1" dirty="0"/>
              <a:t> not</a:t>
            </a:r>
            <a:r>
              <a:rPr lang="en-US" sz="2600" dirty="0"/>
              <a:t> report consciously thinking about or being distracted by their phones!</a:t>
            </a:r>
          </a:p>
        </p:txBody>
      </p:sp>
      <p:pic>
        <p:nvPicPr>
          <p:cNvPr id="5" name="Graphic 4" descr="Smart Phone">
            <a:extLst>
              <a:ext uri="{FF2B5EF4-FFF2-40B4-BE49-F238E27FC236}">
                <a16:creationId xmlns:a16="http://schemas.microsoft.com/office/drawing/2014/main" id="{919A7741-7069-8B47-B3E2-057AEEEA09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5083" y="4931327"/>
            <a:ext cx="1757082" cy="1757082"/>
          </a:xfrm>
          <a:prstGeom prst="rect">
            <a:avLst/>
          </a:prstGeom>
        </p:spPr>
      </p:pic>
      <p:sp>
        <p:nvSpPr>
          <p:cNvPr id="6" name="Cross 5">
            <a:extLst>
              <a:ext uri="{FF2B5EF4-FFF2-40B4-BE49-F238E27FC236}">
                <a16:creationId xmlns:a16="http://schemas.microsoft.com/office/drawing/2014/main" id="{414B88C6-86C2-1347-997C-F21896AE65F5}"/>
              </a:ext>
            </a:extLst>
          </p:cNvPr>
          <p:cNvSpPr/>
          <p:nvPr/>
        </p:nvSpPr>
        <p:spPr>
          <a:xfrm rot="18896563">
            <a:off x="5003382" y="5121249"/>
            <a:ext cx="1360484" cy="1377239"/>
          </a:xfrm>
          <a:prstGeom prst="plus">
            <a:avLst>
              <a:gd name="adj" fmla="val 398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14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A1D2-1D4E-DE40-AC72-3AF8F9C84CAE}"/>
              </a:ext>
            </a:extLst>
          </p:cNvPr>
          <p:cNvSpPr>
            <a:spLocks noGrp="1"/>
          </p:cNvSpPr>
          <p:nvPr>
            <p:ph type="title"/>
          </p:nvPr>
        </p:nvSpPr>
        <p:spPr>
          <a:xfrm>
            <a:off x="838200" y="365125"/>
            <a:ext cx="10515600" cy="1822021"/>
          </a:xfrm>
        </p:spPr>
        <p:txBody>
          <a:bodyPr>
            <a:normAutofit fontScale="90000"/>
          </a:bodyPr>
          <a:lstStyle/>
          <a:p>
            <a:r>
              <a:rPr lang="en-US" dirty="0"/>
              <a:t>Products/apps you may wish to look into if you find yourself unable to control technological distractions (all have free options)</a:t>
            </a:r>
          </a:p>
        </p:txBody>
      </p:sp>
      <p:sp>
        <p:nvSpPr>
          <p:cNvPr id="3" name="Content Placeholder 2">
            <a:extLst>
              <a:ext uri="{FF2B5EF4-FFF2-40B4-BE49-F238E27FC236}">
                <a16:creationId xmlns:a16="http://schemas.microsoft.com/office/drawing/2014/main" id="{03E45E5A-7BFE-B442-9740-D3DC3C6CB656}"/>
              </a:ext>
            </a:extLst>
          </p:cNvPr>
          <p:cNvSpPr>
            <a:spLocks noGrp="1"/>
          </p:cNvSpPr>
          <p:nvPr>
            <p:ph idx="1"/>
          </p:nvPr>
        </p:nvSpPr>
        <p:spPr>
          <a:xfrm>
            <a:off x="838200" y="2421923"/>
            <a:ext cx="10515600" cy="4053017"/>
          </a:xfrm>
        </p:spPr>
        <p:txBody>
          <a:bodyPr>
            <a:normAutofit/>
          </a:bodyPr>
          <a:lstStyle/>
          <a:p>
            <a:r>
              <a:rPr lang="en-US" dirty="0">
                <a:hlinkClick r:id="rId3"/>
              </a:rPr>
              <a:t>https://getcoldturkey.com/</a:t>
            </a:r>
            <a:r>
              <a:rPr lang="en-US" dirty="0"/>
              <a:t> </a:t>
            </a:r>
          </a:p>
          <a:p>
            <a:pPr lvl="1"/>
            <a:r>
              <a:rPr lang="en-US" dirty="0"/>
              <a:t>Can block yourself out of certain websites, the entire Internet, apps, etc., during specific time windows (e.g., when you have a class!) </a:t>
            </a:r>
          </a:p>
          <a:p>
            <a:r>
              <a:rPr lang="en-US" dirty="0">
                <a:hlinkClick r:id="rId4"/>
              </a:rPr>
              <a:t>http://selfcontrolapp.com/</a:t>
            </a:r>
            <a:r>
              <a:rPr lang="en-US" dirty="0"/>
              <a:t> (for Mac users)</a:t>
            </a:r>
          </a:p>
          <a:p>
            <a:r>
              <a:rPr lang="en-US" dirty="0" err="1"/>
              <a:t>StayFocusd</a:t>
            </a:r>
            <a:r>
              <a:rPr lang="en-US" dirty="0"/>
              <a:t> (Google Chrome extension)</a:t>
            </a:r>
          </a:p>
          <a:p>
            <a:pPr lvl="1"/>
            <a:r>
              <a:rPr lang="en-US" dirty="0"/>
              <a:t>Limits time spent on distracting websites</a:t>
            </a:r>
          </a:p>
          <a:p>
            <a:pPr lvl="1"/>
            <a:r>
              <a:rPr lang="en-US" dirty="0"/>
              <a:t>Freedom (available in the app store) – same idea, works on your iPhone, iPad</a:t>
            </a:r>
          </a:p>
          <a:p>
            <a:r>
              <a:rPr lang="en-US" dirty="0">
                <a:hlinkClick r:id="rId5"/>
              </a:rPr>
              <a:t>https://www.boomeranggmail.com/</a:t>
            </a:r>
            <a:r>
              <a:rPr lang="en-US" dirty="0"/>
              <a:t> </a:t>
            </a:r>
          </a:p>
          <a:p>
            <a:pPr lvl="1"/>
            <a:r>
              <a:rPr lang="en-US" dirty="0"/>
              <a:t>If you use Gmail and email is a major distraction during class/studying</a:t>
            </a:r>
          </a:p>
        </p:txBody>
      </p:sp>
    </p:spTree>
    <p:extLst>
      <p:ext uri="{BB962C8B-B14F-4D97-AF65-F5344CB8AC3E}">
        <p14:creationId xmlns:p14="http://schemas.microsoft.com/office/powerpoint/2010/main" val="75673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ECE3-4EE4-814B-96C5-94C160F61F0E}"/>
              </a:ext>
            </a:extLst>
          </p:cNvPr>
          <p:cNvSpPr>
            <a:spLocks noGrp="1"/>
          </p:cNvSpPr>
          <p:nvPr>
            <p:ph type="ctrTitle"/>
          </p:nvPr>
        </p:nvSpPr>
        <p:spPr>
          <a:xfrm>
            <a:off x="352697" y="365761"/>
            <a:ext cx="11506744" cy="1875789"/>
          </a:xfrm>
          <a:solidFill>
            <a:schemeClr val="bg1"/>
          </a:solidFill>
        </p:spPr>
        <p:txBody>
          <a:bodyPr>
            <a:normAutofit fontScale="90000"/>
          </a:bodyPr>
          <a:lstStyle/>
          <a:p>
            <a:r>
              <a:rPr lang="en-US" dirty="0"/>
              <a:t>Making Informed Decisions: </a:t>
            </a:r>
            <a:br>
              <a:rPr lang="en-US" dirty="0"/>
            </a:br>
            <a:r>
              <a:rPr lang="en-US" i="1" dirty="0"/>
              <a:t>Laptops, Smartphones, and Your Studies</a:t>
            </a:r>
          </a:p>
        </p:txBody>
      </p:sp>
      <p:pic>
        <p:nvPicPr>
          <p:cNvPr id="5" name="Picture 4">
            <a:extLst>
              <a:ext uri="{FF2B5EF4-FFF2-40B4-BE49-F238E27FC236}">
                <a16:creationId xmlns:a16="http://schemas.microsoft.com/office/drawing/2014/main" id="{B533A8D8-799A-5D41-B42F-17060AE1B2ED}"/>
              </a:ext>
            </a:extLst>
          </p:cNvPr>
          <p:cNvPicPr>
            <a:picLocks noChangeAspect="1"/>
          </p:cNvPicPr>
          <p:nvPr/>
        </p:nvPicPr>
        <p:blipFill>
          <a:blip r:embed="rId2"/>
          <a:stretch>
            <a:fillRect/>
          </a:stretch>
        </p:blipFill>
        <p:spPr>
          <a:xfrm>
            <a:off x="3203665" y="2505043"/>
            <a:ext cx="5804807" cy="3869871"/>
          </a:xfrm>
          <a:prstGeom prst="rect">
            <a:avLst/>
          </a:prstGeom>
        </p:spPr>
      </p:pic>
    </p:spTree>
    <p:extLst>
      <p:ext uri="{BB962C8B-B14F-4D97-AF65-F5344CB8AC3E}">
        <p14:creationId xmlns:p14="http://schemas.microsoft.com/office/powerpoint/2010/main" val="398394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B2F70-6379-B849-BB8A-8EE8CE6F7713}"/>
              </a:ext>
            </a:extLst>
          </p:cNvPr>
          <p:cNvPicPr>
            <a:picLocks noChangeAspect="1"/>
          </p:cNvPicPr>
          <p:nvPr/>
        </p:nvPicPr>
        <p:blipFill>
          <a:blip r:embed="rId3"/>
          <a:stretch>
            <a:fillRect/>
          </a:stretch>
        </p:blipFill>
        <p:spPr>
          <a:xfrm>
            <a:off x="1644832" y="556622"/>
            <a:ext cx="8805454" cy="5870303"/>
          </a:xfrm>
          <a:prstGeom prst="rect">
            <a:avLst/>
          </a:prstGeom>
        </p:spPr>
      </p:pic>
    </p:spTree>
    <p:extLst>
      <p:ext uri="{BB962C8B-B14F-4D97-AF65-F5344CB8AC3E}">
        <p14:creationId xmlns:p14="http://schemas.microsoft.com/office/powerpoint/2010/main" val="362269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C32E-9155-2240-81C8-616E3A3ADFBB}"/>
              </a:ext>
            </a:extLst>
          </p:cNvPr>
          <p:cNvSpPr>
            <a:spLocks noGrp="1"/>
          </p:cNvSpPr>
          <p:nvPr>
            <p:ph type="title"/>
          </p:nvPr>
        </p:nvSpPr>
        <p:spPr/>
        <p:txBody>
          <a:bodyPr/>
          <a:lstStyle/>
          <a:p>
            <a:r>
              <a:rPr lang="en-US" dirty="0"/>
              <a:t>Laptop Use in the Classroom</a:t>
            </a:r>
          </a:p>
        </p:txBody>
      </p:sp>
      <p:sp>
        <p:nvSpPr>
          <p:cNvPr id="3" name="Content Placeholder 2">
            <a:extLst>
              <a:ext uri="{FF2B5EF4-FFF2-40B4-BE49-F238E27FC236}">
                <a16:creationId xmlns:a16="http://schemas.microsoft.com/office/drawing/2014/main" id="{2A34ECD2-AC00-5F41-B227-A36D7374E42A}"/>
              </a:ext>
            </a:extLst>
          </p:cNvPr>
          <p:cNvSpPr>
            <a:spLocks noGrp="1"/>
          </p:cNvSpPr>
          <p:nvPr>
            <p:ph idx="1"/>
          </p:nvPr>
        </p:nvSpPr>
        <p:spPr/>
        <p:txBody>
          <a:bodyPr/>
          <a:lstStyle/>
          <a:p>
            <a:r>
              <a:rPr lang="en-US" dirty="0"/>
              <a:t>Laptops are (</a:t>
            </a:r>
            <a:r>
              <a:rPr lang="en-US" i="1" dirty="0"/>
              <a:t>gasp!) </a:t>
            </a:r>
            <a:r>
              <a:rPr lang="en-US" dirty="0"/>
              <a:t>not always used solely for note-taking</a:t>
            </a:r>
          </a:p>
          <a:p>
            <a:pPr lvl="1"/>
            <a:r>
              <a:rPr lang="en-US" dirty="0"/>
              <a:t>Email, unrelated websites, videos, shopping, social media, etc. </a:t>
            </a:r>
          </a:p>
          <a:p>
            <a:endParaRPr lang="en-US" i="1" dirty="0"/>
          </a:p>
          <a:p>
            <a:r>
              <a:rPr lang="en-US" i="1" dirty="0"/>
              <a:t>School-unrelated </a:t>
            </a:r>
            <a:r>
              <a:rPr lang="en-US" dirty="0"/>
              <a:t>laptop use during class time has been associated with lower academic satisfaction, lower end-of-semester GPAs, and lower course performance relative to classmates </a:t>
            </a:r>
            <a:r>
              <a:rPr lang="en-US" sz="1400" dirty="0"/>
              <a:t>(</a:t>
            </a:r>
            <a:r>
              <a:rPr lang="en-CA" sz="1400" dirty="0" err="1"/>
              <a:t>Gaudreau</a:t>
            </a:r>
            <a:r>
              <a:rPr lang="en-CA" sz="1400" dirty="0"/>
              <a:t>, Miranda, &amp; </a:t>
            </a:r>
            <a:r>
              <a:rPr lang="en-CA" sz="1400" dirty="0" err="1"/>
              <a:t>Gareau</a:t>
            </a:r>
            <a:r>
              <a:rPr lang="en-CA" sz="1400" dirty="0"/>
              <a:t>, 2014)</a:t>
            </a:r>
            <a:endParaRPr lang="en-US" sz="1400" dirty="0"/>
          </a:p>
        </p:txBody>
      </p:sp>
      <p:pic>
        <p:nvPicPr>
          <p:cNvPr id="5" name="Graphic 4" descr="Laptop">
            <a:extLst>
              <a:ext uri="{FF2B5EF4-FFF2-40B4-BE49-F238E27FC236}">
                <a16:creationId xmlns:a16="http://schemas.microsoft.com/office/drawing/2014/main" id="{B8C7195B-6D50-744A-9A9C-C8BFD6B96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4875" y="0"/>
            <a:ext cx="1861751" cy="1861751"/>
          </a:xfrm>
          <a:prstGeom prst="rect">
            <a:avLst/>
          </a:prstGeom>
        </p:spPr>
      </p:pic>
    </p:spTree>
    <p:extLst>
      <p:ext uri="{BB962C8B-B14F-4D97-AF65-F5344CB8AC3E}">
        <p14:creationId xmlns:p14="http://schemas.microsoft.com/office/powerpoint/2010/main" val="73289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Laptop Use in the Classroom: Multitasking</a:t>
            </a:r>
            <a:br>
              <a:rPr lang="en-US" dirty="0">
                <a:cs typeface="Calibri" panose="020F0502020204030204" pitchFamily="34" charset="0"/>
              </a:rPr>
            </a:br>
            <a:r>
              <a:rPr lang="en-CA" sz="3200" dirty="0">
                <a:cs typeface="Calibri" panose="020F0502020204030204" pitchFamily="34" charset="0"/>
              </a:rPr>
              <a:t>Sana, Weston &amp; Cepeda, 2013</a:t>
            </a:r>
          </a:p>
        </p:txBody>
      </p:sp>
      <p:sp>
        <p:nvSpPr>
          <p:cNvPr id="6" name="Content Placeholder 5">
            <a:extLst>
              <a:ext uri="{FF2B5EF4-FFF2-40B4-BE49-F238E27FC236}">
                <a16:creationId xmlns:a16="http://schemas.microsoft.com/office/drawing/2014/main" id="{52BC3A3B-B171-2044-83F9-FD3B01409F8E}"/>
              </a:ext>
            </a:extLst>
          </p:cNvPr>
          <p:cNvSpPr>
            <a:spLocks noGrp="1"/>
          </p:cNvSpPr>
          <p:nvPr>
            <p:ph idx="1"/>
          </p:nvPr>
        </p:nvSpPr>
        <p:spPr/>
        <p:txBody>
          <a:bodyPr>
            <a:normAutofit/>
          </a:bodyPr>
          <a:lstStyle/>
          <a:p>
            <a:pPr marL="342900" indent="-342900">
              <a:buFont typeface="Arial"/>
              <a:buChar char="•"/>
            </a:pPr>
            <a:r>
              <a:rPr lang="en-US" dirty="0">
                <a:latin typeface="Calibri" panose="020F0502020204030204" pitchFamily="34" charset="0"/>
                <a:cs typeface="Calibri" panose="020F0502020204030204" pitchFamily="34" charset="0"/>
              </a:rPr>
              <a:t>Simulated classroom environment (45 minute ‘introduction to meteorology’ lecture)</a:t>
            </a:r>
          </a:p>
          <a:p>
            <a:pPr marL="800100" lvl="1" indent="-342900">
              <a:buFont typeface="Arial"/>
              <a:buChar char="•"/>
            </a:pPr>
            <a:r>
              <a:rPr lang="en-US" dirty="0">
                <a:latin typeface="Calibri" panose="020F0502020204030204" pitchFamily="34" charset="0"/>
                <a:cs typeface="Calibri" panose="020F0502020204030204" pitchFamily="34" charset="0"/>
              </a:rPr>
              <a:t>Multitasking condition: given 12 online tasks similar to those that students regularly engage in (e.g., answering a question that can be found with a relatively quick Google search)</a:t>
            </a:r>
          </a:p>
          <a:p>
            <a:pPr marL="800100" lvl="1" indent="-342900">
              <a:buFont typeface="Arial"/>
              <a:buChar char="•"/>
            </a:pPr>
            <a:r>
              <a:rPr lang="en-US" dirty="0">
                <a:latin typeface="Calibri" panose="020F0502020204030204" pitchFamily="34" charset="0"/>
                <a:cs typeface="Calibri" panose="020F0502020204030204" pitchFamily="34" charset="0"/>
              </a:rPr>
              <a:t>No multitasking condition: Just used their laptops to take notes</a:t>
            </a:r>
          </a:p>
          <a:p>
            <a:pPr marL="0" indent="0">
              <a:buNone/>
            </a:pPr>
            <a:r>
              <a:rPr lang="en-US" dirty="0">
                <a:latin typeface="Calibri" panose="020F0502020204030204" pitchFamily="34" charset="0"/>
                <a:cs typeface="Calibri" panose="020F0502020204030204" pitchFamily="34" charset="0"/>
              </a:rPr>
              <a:t> </a:t>
            </a:r>
          </a:p>
          <a:p>
            <a:pPr marL="342900" indent="-342900">
              <a:buFont typeface="Arial"/>
              <a:buChar char="•"/>
            </a:pPr>
            <a:r>
              <a:rPr lang="en-US" dirty="0">
                <a:latin typeface="Calibri" panose="020F0502020204030204" pitchFamily="34" charset="0"/>
                <a:cs typeface="Calibri" panose="020F0502020204030204" pitchFamily="34" charset="0"/>
              </a:rPr>
              <a:t>Lecture was immediately followed by a comprehension test (both knowledge and application questions)</a:t>
            </a:r>
          </a:p>
          <a:p>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5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603FBE-8E3A-DE4C-96D0-A1B8A5EF04B3}"/>
              </a:ext>
            </a:extLst>
          </p:cNvPr>
          <p:cNvSpPr txBox="1"/>
          <p:nvPr/>
        </p:nvSpPr>
        <p:spPr>
          <a:xfrm>
            <a:off x="7273740" y="1100138"/>
            <a:ext cx="3907490" cy="1384995"/>
          </a:xfrm>
          <a:prstGeom prst="rect">
            <a:avLst/>
          </a:prstGeom>
          <a:noFill/>
        </p:spPr>
        <p:txBody>
          <a:bodyPr wrap="square" rtlCol="0">
            <a:spAutoFit/>
          </a:bodyPr>
          <a:lstStyle/>
          <a:p>
            <a:r>
              <a:rPr lang="en-US" sz="2800" dirty="0"/>
              <a:t>The multitasking students scored an average of </a:t>
            </a:r>
            <a:r>
              <a:rPr lang="en-US" sz="2800" b="1" dirty="0"/>
              <a:t>11% lower </a:t>
            </a:r>
            <a:r>
              <a:rPr lang="en-US" sz="2800" dirty="0"/>
              <a:t>on the test!</a:t>
            </a:r>
          </a:p>
        </p:txBody>
      </p:sp>
      <p:sp>
        <p:nvSpPr>
          <p:cNvPr id="9" name="TextBox 8">
            <a:extLst>
              <a:ext uri="{FF2B5EF4-FFF2-40B4-BE49-F238E27FC236}">
                <a16:creationId xmlns:a16="http://schemas.microsoft.com/office/drawing/2014/main" id="{38FE0BA4-FE06-A147-85C0-834CB6EA04DA}"/>
              </a:ext>
            </a:extLst>
          </p:cNvPr>
          <p:cNvSpPr txBox="1"/>
          <p:nvPr/>
        </p:nvSpPr>
        <p:spPr>
          <a:xfrm>
            <a:off x="7273740" y="2841024"/>
            <a:ext cx="4219013" cy="3108543"/>
          </a:xfrm>
          <a:prstGeom prst="rect">
            <a:avLst/>
          </a:prstGeom>
          <a:noFill/>
        </p:spPr>
        <p:txBody>
          <a:bodyPr wrap="square" rtlCol="0">
            <a:spAutoFit/>
          </a:bodyPr>
          <a:lstStyle/>
          <a:p>
            <a:r>
              <a:rPr lang="en-US" sz="2800" dirty="0"/>
              <a:t>The notes taken by the multitaskers were also of poorer quality – e.g., missing the verbal information provided by the lecturer not included on the lecture slides</a:t>
            </a:r>
          </a:p>
        </p:txBody>
      </p:sp>
      <p:pic>
        <p:nvPicPr>
          <p:cNvPr id="10" name="Picture 9">
            <a:extLst>
              <a:ext uri="{FF2B5EF4-FFF2-40B4-BE49-F238E27FC236}">
                <a16:creationId xmlns:a16="http://schemas.microsoft.com/office/drawing/2014/main" id="{0F49524E-4A4A-AD4A-8E4E-8EC5CD4DC5D0}"/>
              </a:ext>
            </a:extLst>
          </p:cNvPr>
          <p:cNvPicPr>
            <a:picLocks noChangeAspect="1"/>
          </p:cNvPicPr>
          <p:nvPr/>
        </p:nvPicPr>
        <p:blipFill rotWithShape="1">
          <a:blip r:embed="rId3"/>
          <a:srcRect l="3618"/>
          <a:stretch/>
        </p:blipFill>
        <p:spPr>
          <a:xfrm>
            <a:off x="363070" y="1042988"/>
            <a:ext cx="6910670" cy="5176744"/>
          </a:xfrm>
          <a:prstGeom prst="rect">
            <a:avLst/>
          </a:prstGeom>
        </p:spPr>
      </p:pic>
      <p:sp>
        <p:nvSpPr>
          <p:cNvPr id="14" name="TextBox 13">
            <a:extLst>
              <a:ext uri="{FF2B5EF4-FFF2-40B4-BE49-F238E27FC236}">
                <a16:creationId xmlns:a16="http://schemas.microsoft.com/office/drawing/2014/main" id="{4B3E4296-5EE8-494E-82E9-DA97865DF644}"/>
              </a:ext>
            </a:extLst>
          </p:cNvPr>
          <p:cNvSpPr txBox="1"/>
          <p:nvPr/>
        </p:nvSpPr>
        <p:spPr>
          <a:xfrm>
            <a:off x="363070" y="6219732"/>
            <a:ext cx="2863156" cy="276999"/>
          </a:xfrm>
          <a:prstGeom prst="rect">
            <a:avLst/>
          </a:prstGeom>
          <a:noFill/>
        </p:spPr>
        <p:txBody>
          <a:bodyPr wrap="none" rtlCol="0">
            <a:spAutoFit/>
          </a:bodyPr>
          <a:lstStyle/>
          <a:p>
            <a:r>
              <a:rPr lang="en-CA" sz="1200" dirty="0">
                <a:latin typeface="Calibri" panose="020F0502020204030204" pitchFamily="34" charset="0"/>
                <a:cs typeface="Calibri" panose="020F0502020204030204" pitchFamily="34" charset="0"/>
              </a:rPr>
              <a:t>(Fig. 1 from Sana, Weston &amp; Cepeda, 2013)</a:t>
            </a:r>
            <a:endParaRPr lang="en-US" sz="1200" dirty="0"/>
          </a:p>
        </p:txBody>
      </p:sp>
    </p:spTree>
    <p:extLst>
      <p:ext uri="{BB962C8B-B14F-4D97-AF65-F5344CB8AC3E}">
        <p14:creationId xmlns:p14="http://schemas.microsoft.com/office/powerpoint/2010/main" val="28370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cs typeface="Calibri" panose="020F0502020204030204" pitchFamily="34" charset="0"/>
              </a:rPr>
              <a:t>Laptop Use in the Classroom: Multitasking </a:t>
            </a:r>
            <a:br>
              <a:rPr lang="en-US" dirty="0">
                <a:cs typeface="Calibri" panose="020F0502020204030204" pitchFamily="34" charset="0"/>
              </a:rPr>
            </a:br>
            <a:r>
              <a:rPr lang="en-CA" sz="3200" dirty="0">
                <a:cs typeface="Calibri" panose="020F0502020204030204" pitchFamily="34" charset="0"/>
              </a:rPr>
              <a:t>Sana, Weston &amp; Cepeda, 2013</a:t>
            </a:r>
            <a:endParaRPr lang="en-CA" sz="3200" b="1" dirty="0">
              <a:cs typeface="Calibri" panose="020F0502020204030204" pitchFamily="34" charset="0"/>
            </a:endParaRPr>
          </a:p>
        </p:txBody>
      </p:sp>
      <p:sp>
        <p:nvSpPr>
          <p:cNvPr id="6" name="Content Placeholder 5">
            <a:extLst>
              <a:ext uri="{FF2B5EF4-FFF2-40B4-BE49-F238E27FC236}">
                <a16:creationId xmlns:a16="http://schemas.microsoft.com/office/drawing/2014/main" id="{52BC3A3B-B171-2044-83F9-FD3B01409F8E}"/>
              </a:ext>
            </a:extLst>
          </p:cNvPr>
          <p:cNvSpPr>
            <a:spLocks noGrp="1"/>
          </p:cNvSpPr>
          <p:nvPr>
            <p:ph idx="1"/>
          </p:nvPr>
        </p:nvSpPr>
        <p:spPr>
          <a:xfrm>
            <a:off x="838200" y="1825625"/>
            <a:ext cx="5673811" cy="4351338"/>
          </a:xfrm>
        </p:spPr>
        <p:txBody>
          <a:bodyPr>
            <a:normAutofit lnSpcReduction="10000"/>
          </a:bodyPr>
          <a:lstStyle/>
          <a:p>
            <a:pPr marL="342900" indent="-342900">
              <a:buFont typeface="Arial"/>
              <a:buChar char="•"/>
            </a:pPr>
            <a:r>
              <a:rPr lang="en-US" dirty="0">
                <a:latin typeface="Calibri" panose="020F0502020204030204" pitchFamily="34" charset="0"/>
                <a:cs typeface="Calibri" panose="020F0502020204030204" pitchFamily="34" charset="0"/>
              </a:rPr>
              <a:t>Study 2: Examined effect of multitasking on </a:t>
            </a:r>
            <a:r>
              <a:rPr lang="en-US" i="1" dirty="0">
                <a:latin typeface="Calibri" panose="020F0502020204030204" pitchFamily="34" charset="0"/>
                <a:cs typeface="Calibri" panose="020F0502020204030204" pitchFamily="34" charset="0"/>
              </a:rPr>
              <a:t>nearby peers </a:t>
            </a:r>
            <a:r>
              <a:rPr lang="en-US" dirty="0">
                <a:latin typeface="Calibri" panose="020F0502020204030204" pitchFamily="34" charset="0"/>
                <a:cs typeface="Calibri" panose="020F0502020204030204" pitchFamily="34" charset="0"/>
              </a:rPr>
              <a:t>(rather than the multitaskers themselves)</a:t>
            </a:r>
          </a:p>
          <a:p>
            <a:pPr marL="342900" indent="-342900">
              <a:buFont typeface="Arial"/>
              <a:buChar char="•"/>
            </a:pPr>
            <a:r>
              <a:rPr lang="en-US" dirty="0">
                <a:latin typeface="Calibri" panose="020F0502020204030204" pitchFamily="34" charset="0"/>
                <a:cs typeface="Calibri" panose="020F0502020204030204" pitchFamily="34" charset="0"/>
              </a:rPr>
              <a:t>Participants themselves took paper-and-pencil notes (no multitasking)</a:t>
            </a:r>
          </a:p>
          <a:p>
            <a:pPr marL="342900" indent="-342900">
              <a:buFont typeface="Arial"/>
              <a:buChar char="•"/>
            </a:pPr>
            <a:r>
              <a:rPr lang="en-US" dirty="0">
                <a:latin typeface="Calibri" panose="020F0502020204030204" pitchFamily="34" charset="0"/>
                <a:cs typeface="Calibri" panose="020F0502020204030204" pitchFamily="34" charset="0"/>
              </a:rPr>
              <a:t>Participants in both conditions took notes of similar quality</a:t>
            </a:r>
          </a:p>
          <a:p>
            <a:pPr marL="0" indent="0">
              <a:buNone/>
            </a:pPr>
            <a:r>
              <a:rPr lang="en-US" i="1" dirty="0">
                <a:latin typeface="Calibri" panose="020F0502020204030204" pitchFamily="34" charset="0"/>
                <a:cs typeface="Calibri" panose="020F0502020204030204" pitchFamily="34" charset="0"/>
              </a:rPr>
              <a:t>How well do you think each group performed on the test? </a:t>
            </a:r>
            <a:endParaRPr lang="en-US" dirty="0">
              <a:latin typeface="Calibri" panose="020F0502020204030204" pitchFamily="34" charset="0"/>
              <a:cs typeface="Calibri" panose="020F0502020204030204" pitchFamily="34" charset="0"/>
            </a:endParaRPr>
          </a:p>
          <a:p>
            <a:pPr marL="342900" indent="-342900">
              <a:buFont typeface="Arial"/>
              <a:buChar char="•"/>
            </a:pP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C916329-2FD1-F248-A1AB-2CFE4A671593}"/>
              </a:ext>
            </a:extLst>
          </p:cNvPr>
          <p:cNvPicPr>
            <a:picLocks noChangeAspect="1"/>
          </p:cNvPicPr>
          <p:nvPr/>
        </p:nvPicPr>
        <p:blipFill>
          <a:blip r:embed="rId3"/>
          <a:stretch>
            <a:fillRect/>
          </a:stretch>
        </p:blipFill>
        <p:spPr>
          <a:xfrm>
            <a:off x="6882751" y="1825625"/>
            <a:ext cx="5053305" cy="4562818"/>
          </a:xfrm>
          <a:prstGeom prst="rect">
            <a:avLst/>
          </a:prstGeom>
        </p:spPr>
      </p:pic>
      <p:sp>
        <p:nvSpPr>
          <p:cNvPr id="8" name="TextBox 7">
            <a:extLst>
              <a:ext uri="{FF2B5EF4-FFF2-40B4-BE49-F238E27FC236}">
                <a16:creationId xmlns:a16="http://schemas.microsoft.com/office/drawing/2014/main" id="{F5737055-6867-7D42-93ED-9FBC2561247C}"/>
              </a:ext>
            </a:extLst>
          </p:cNvPr>
          <p:cNvSpPr txBox="1"/>
          <p:nvPr/>
        </p:nvSpPr>
        <p:spPr>
          <a:xfrm>
            <a:off x="8352596" y="6388443"/>
            <a:ext cx="2867339" cy="553998"/>
          </a:xfrm>
          <a:prstGeom prst="rect">
            <a:avLst/>
          </a:prstGeom>
          <a:noFill/>
        </p:spPr>
        <p:txBody>
          <a:bodyPr wrap="square" rtlCol="0">
            <a:spAutoFit/>
          </a:bodyPr>
          <a:lstStyle/>
          <a:p>
            <a:r>
              <a:rPr lang="en-CA" sz="1200" dirty="0">
                <a:latin typeface="Calibri" panose="020F0502020204030204" pitchFamily="34" charset="0"/>
                <a:cs typeface="Calibri" panose="020F0502020204030204" pitchFamily="34" charset="0"/>
              </a:rPr>
              <a:t>(Fig. 2 from Sana, Weston &amp; Cepeda, 2013)</a:t>
            </a:r>
            <a:endParaRPr lang="en-US" sz="1200" dirty="0"/>
          </a:p>
          <a:p>
            <a:endParaRPr lang="en-US" dirty="0"/>
          </a:p>
        </p:txBody>
      </p:sp>
    </p:spTree>
    <p:extLst>
      <p:ext uri="{BB962C8B-B14F-4D97-AF65-F5344CB8AC3E}">
        <p14:creationId xmlns:p14="http://schemas.microsoft.com/office/powerpoint/2010/main" val="2660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2BC3A3B-B171-2044-83F9-FD3B01409F8E}"/>
              </a:ext>
            </a:extLst>
          </p:cNvPr>
          <p:cNvSpPr>
            <a:spLocks noGrp="1"/>
          </p:cNvSpPr>
          <p:nvPr>
            <p:ph idx="1"/>
          </p:nvPr>
        </p:nvSpPr>
        <p:spPr>
          <a:xfrm>
            <a:off x="838200" y="1825625"/>
            <a:ext cx="5673811" cy="4351338"/>
          </a:xfrm>
        </p:spPr>
        <p:txBody>
          <a:bodyPr>
            <a:normAutofit fontScale="92500"/>
          </a:bodyPr>
          <a:lstStyle/>
          <a:p>
            <a:pPr marL="342900" indent="-342900">
              <a:buFont typeface="Arial"/>
              <a:buChar char="•"/>
            </a:pPr>
            <a:r>
              <a:rPr lang="en-US" dirty="0">
                <a:latin typeface="Calibri" panose="020F0502020204030204" pitchFamily="34" charset="0"/>
                <a:cs typeface="Calibri" panose="020F0502020204030204" pitchFamily="34" charset="0"/>
              </a:rPr>
              <a:t>Study 2: Examined effect of multitasking on </a:t>
            </a:r>
            <a:r>
              <a:rPr lang="en-US" i="1" dirty="0">
                <a:latin typeface="Calibri" panose="020F0502020204030204" pitchFamily="34" charset="0"/>
                <a:cs typeface="Calibri" panose="020F0502020204030204" pitchFamily="34" charset="0"/>
              </a:rPr>
              <a:t>nearby peers </a:t>
            </a:r>
            <a:r>
              <a:rPr lang="en-US" dirty="0">
                <a:latin typeface="Calibri" panose="020F0502020204030204" pitchFamily="34" charset="0"/>
                <a:cs typeface="Calibri" panose="020F0502020204030204" pitchFamily="34" charset="0"/>
              </a:rPr>
              <a:t>(rather than the multitaskers themselves)</a:t>
            </a:r>
          </a:p>
          <a:p>
            <a:pPr marL="342900" indent="-342900">
              <a:buFont typeface="Arial"/>
              <a:buChar char="•"/>
            </a:pPr>
            <a:r>
              <a:rPr lang="en-US" dirty="0">
                <a:latin typeface="Calibri" panose="020F0502020204030204" pitchFamily="34" charset="0"/>
                <a:cs typeface="Calibri" panose="020F0502020204030204" pitchFamily="34" charset="0"/>
              </a:rPr>
              <a:t>Participants themselves took paper-and-pencil notes (no multitasking)</a:t>
            </a:r>
          </a:p>
          <a:p>
            <a:pPr marL="342900" indent="-342900">
              <a:buFont typeface="Arial"/>
              <a:buChar char="•"/>
            </a:pPr>
            <a:r>
              <a:rPr lang="en-US" dirty="0">
                <a:latin typeface="Calibri" panose="020F0502020204030204" pitchFamily="34" charset="0"/>
                <a:cs typeface="Calibri" panose="020F0502020204030204" pitchFamily="34" charset="0"/>
              </a:rPr>
              <a:t>Participants in both conditions took notes of similar quality. </a:t>
            </a:r>
          </a:p>
          <a:p>
            <a:pPr marL="0" indent="0">
              <a:buNone/>
            </a:pPr>
            <a:r>
              <a:rPr lang="en-US" i="1" dirty="0">
                <a:latin typeface="Calibri" panose="020F0502020204030204" pitchFamily="34" charset="0"/>
                <a:cs typeface="Calibri" panose="020F0502020204030204" pitchFamily="34" charset="0"/>
              </a:rPr>
              <a:t>How do you think they did on the test? </a:t>
            </a:r>
            <a:endParaRPr lang="en-US" dirty="0">
              <a:latin typeface="Calibri" panose="020F0502020204030204" pitchFamily="34" charset="0"/>
              <a:cs typeface="Calibri" panose="020F0502020204030204" pitchFamily="34" charset="0"/>
            </a:endParaRPr>
          </a:p>
          <a:p>
            <a:pPr marL="342900" indent="-342900">
              <a:buFont typeface="Arial"/>
              <a:buChar char="•"/>
            </a:pPr>
            <a:endParaRPr lang="en-US" sz="2000" dirty="0">
              <a:latin typeface="Calibri" panose="020F0502020204030204" pitchFamily="34" charset="0"/>
              <a:cs typeface="Calibri" panose="020F0502020204030204" pitchFamily="34" charset="0"/>
            </a:endParaRPr>
          </a:p>
          <a:p>
            <a:r>
              <a:rPr lang="en-CA" sz="2000" dirty="0">
                <a:latin typeface="Calibri" panose="020F0502020204030204" pitchFamily="34" charset="0"/>
                <a:cs typeface="Calibri" panose="020F0502020204030204" pitchFamily="34" charset="0"/>
              </a:rPr>
              <a:t>(Fig. 1 from Sana, Weston &amp; Cepeda, 2013)</a:t>
            </a:r>
            <a:endParaRPr lang="en-US" sz="2000" dirty="0"/>
          </a:p>
          <a:p>
            <a:pPr marL="0" indent="0">
              <a:buNone/>
            </a:pPr>
            <a:endParaRPr lang="en-US"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546F8CF-5D0E-744A-814D-09B0C7EBB48B}"/>
              </a:ext>
            </a:extLst>
          </p:cNvPr>
          <p:cNvPicPr>
            <a:picLocks noChangeAspect="1"/>
          </p:cNvPicPr>
          <p:nvPr/>
        </p:nvPicPr>
        <p:blipFill>
          <a:blip r:embed="rId3"/>
          <a:stretch>
            <a:fillRect/>
          </a:stretch>
        </p:blipFill>
        <p:spPr>
          <a:xfrm>
            <a:off x="246792" y="855663"/>
            <a:ext cx="7645400" cy="5321300"/>
          </a:xfrm>
          <a:prstGeom prst="rect">
            <a:avLst/>
          </a:prstGeom>
        </p:spPr>
      </p:pic>
      <p:sp>
        <p:nvSpPr>
          <p:cNvPr id="9" name="TextBox 8">
            <a:extLst>
              <a:ext uri="{FF2B5EF4-FFF2-40B4-BE49-F238E27FC236}">
                <a16:creationId xmlns:a16="http://schemas.microsoft.com/office/drawing/2014/main" id="{EA5C1CBE-A6AA-F844-9FA0-BE457B166182}"/>
              </a:ext>
            </a:extLst>
          </p:cNvPr>
          <p:cNvSpPr txBox="1"/>
          <p:nvPr/>
        </p:nvSpPr>
        <p:spPr>
          <a:xfrm>
            <a:off x="8089900" y="1133127"/>
            <a:ext cx="3907490" cy="1384995"/>
          </a:xfrm>
          <a:prstGeom prst="rect">
            <a:avLst/>
          </a:prstGeom>
          <a:noFill/>
        </p:spPr>
        <p:txBody>
          <a:bodyPr wrap="square" rtlCol="0">
            <a:spAutoFit/>
          </a:bodyPr>
          <a:lstStyle/>
          <a:p>
            <a:r>
              <a:rPr lang="en-US" sz="2800" dirty="0"/>
              <a:t>Students in view of multitasking peers scored </a:t>
            </a:r>
            <a:r>
              <a:rPr lang="en-US" sz="2800" b="1" i="1" dirty="0"/>
              <a:t>17% lower </a:t>
            </a:r>
            <a:r>
              <a:rPr lang="en-US" sz="2800" b="1" dirty="0"/>
              <a:t>on the test!</a:t>
            </a:r>
          </a:p>
        </p:txBody>
      </p:sp>
      <p:sp>
        <p:nvSpPr>
          <p:cNvPr id="10" name="TextBox 9">
            <a:extLst>
              <a:ext uri="{FF2B5EF4-FFF2-40B4-BE49-F238E27FC236}">
                <a16:creationId xmlns:a16="http://schemas.microsoft.com/office/drawing/2014/main" id="{0FCF493E-0C23-9E47-932F-3216384C1CC5}"/>
              </a:ext>
            </a:extLst>
          </p:cNvPr>
          <p:cNvSpPr txBox="1"/>
          <p:nvPr/>
        </p:nvSpPr>
        <p:spPr>
          <a:xfrm>
            <a:off x="8089900" y="2755980"/>
            <a:ext cx="3907490" cy="3539430"/>
          </a:xfrm>
          <a:prstGeom prst="rect">
            <a:avLst/>
          </a:prstGeom>
          <a:noFill/>
        </p:spPr>
        <p:txBody>
          <a:bodyPr wrap="square" rtlCol="0">
            <a:spAutoFit/>
          </a:bodyPr>
          <a:lstStyle/>
          <a:p>
            <a:r>
              <a:rPr lang="en-US" sz="2800" dirty="0"/>
              <a:t>Importantly, these students did NOT realize the effect that others’ behavior was having on them – e.g., they believed their learning was “barely hindered” by their peers.</a:t>
            </a:r>
            <a:endParaRPr lang="en-US" sz="2800" b="1" dirty="0"/>
          </a:p>
        </p:txBody>
      </p:sp>
      <p:sp>
        <p:nvSpPr>
          <p:cNvPr id="11" name="TextBox 10">
            <a:extLst>
              <a:ext uri="{FF2B5EF4-FFF2-40B4-BE49-F238E27FC236}">
                <a16:creationId xmlns:a16="http://schemas.microsoft.com/office/drawing/2014/main" id="{56E2C886-08A2-C544-A879-3E26448EEF66}"/>
              </a:ext>
            </a:extLst>
          </p:cNvPr>
          <p:cNvSpPr txBox="1"/>
          <p:nvPr/>
        </p:nvSpPr>
        <p:spPr>
          <a:xfrm>
            <a:off x="580768" y="6295410"/>
            <a:ext cx="2863156" cy="276999"/>
          </a:xfrm>
          <a:prstGeom prst="rect">
            <a:avLst/>
          </a:prstGeom>
          <a:noFill/>
        </p:spPr>
        <p:txBody>
          <a:bodyPr wrap="none" rtlCol="0">
            <a:spAutoFit/>
          </a:bodyPr>
          <a:lstStyle/>
          <a:p>
            <a:r>
              <a:rPr lang="en-CA" sz="1200" dirty="0">
                <a:latin typeface="Calibri" panose="020F0502020204030204" pitchFamily="34" charset="0"/>
                <a:cs typeface="Calibri" panose="020F0502020204030204" pitchFamily="34" charset="0"/>
              </a:rPr>
              <a:t>(Fig. 3 from Sana, Weston &amp; Cepeda, 2013)</a:t>
            </a:r>
            <a:endParaRPr lang="en-US" sz="1200" dirty="0"/>
          </a:p>
        </p:txBody>
      </p:sp>
    </p:spTree>
    <p:extLst>
      <p:ext uri="{BB962C8B-B14F-4D97-AF65-F5344CB8AC3E}">
        <p14:creationId xmlns:p14="http://schemas.microsoft.com/office/powerpoint/2010/main" val="114668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4581</Words>
  <Application>Microsoft Macintosh PowerPoint</Application>
  <PresentationFormat>Widescreen</PresentationFormat>
  <Paragraphs>202</Paragraphs>
  <Slides>28</Slides>
  <Notes>23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Cambria Math</vt:lpstr>
      <vt:lpstr>Helvetica</vt:lpstr>
      <vt:lpstr>Wingdings</vt:lpstr>
      <vt:lpstr>Office Theme</vt:lpstr>
      <vt:lpstr>1_Office Theme</vt:lpstr>
      <vt:lpstr>Note for instructors:</vt:lpstr>
      <vt:lpstr>Additional Resources:</vt:lpstr>
      <vt:lpstr>Making Informed Decisions:  Laptops, Smartphones, and Your Studies</vt:lpstr>
      <vt:lpstr>PowerPoint Presentation</vt:lpstr>
      <vt:lpstr>Laptop Use in the Classroom</vt:lpstr>
      <vt:lpstr>Laptop Use in the Classroom: Multitasking Sana, Weston &amp; Cepeda, 2013</vt:lpstr>
      <vt:lpstr>PowerPoint Presentation</vt:lpstr>
      <vt:lpstr>Laptop Use in the Classroom: Multitasking  Sana, Weston &amp; Cepeda, 2013</vt:lpstr>
      <vt:lpstr>PowerPoint Presentation</vt:lpstr>
      <vt:lpstr>Laptop Use in the Classroom: Notetaking Mueller &amp; Oppenheimer, 2014 (updated 2018)</vt:lpstr>
      <vt:lpstr>Laptop Use in the Classroom: Notetaking Mueller &amp; Oppenheimer, 2014 (updated 2018)</vt:lpstr>
      <vt:lpstr>Laptop Use in the Classroom: Notetaking Mueller &amp; Oppenheimer, 2014 (updated 2018)</vt:lpstr>
      <vt:lpstr>Laptop Use in the Classroom: Notetaking Mueller &amp; Oppenheimer, 2014 (updated 2018)</vt:lpstr>
      <vt:lpstr>PowerPoint Presentation</vt:lpstr>
      <vt:lpstr>Laptop Use in the Classroom: Notetaking Mueller &amp; Oppenheimer, 2014 (updated 2018)</vt:lpstr>
      <vt:lpstr>Replication &amp; Extension:  Morehead, Dunlosky, Rawson, 2019</vt:lpstr>
      <vt:lpstr>PowerPoint Presentation</vt:lpstr>
      <vt:lpstr>Laptop Use in the Classroom</vt:lpstr>
      <vt:lpstr>Laptops and tablets and cell phones – oh my!</vt:lpstr>
      <vt:lpstr>Glass &amp; Kang, 2018</vt:lpstr>
      <vt:lpstr>Glass &amp; Kang, 2018: Results</vt:lpstr>
      <vt:lpstr>Glass &amp; Kang, 2018: Results</vt:lpstr>
      <vt:lpstr>Glass &amp; Kang, 2018: Final Thoughts</vt:lpstr>
      <vt:lpstr>Glass &amp; Kang, 2018: Final Thoughts</vt:lpstr>
      <vt:lpstr>Classroom Guidelines for Electronics Use</vt:lpstr>
      <vt:lpstr>Electronic Devices Outside of the Classroom</vt:lpstr>
      <vt:lpstr>Electronic Devices Outside of the Classroom</vt:lpstr>
      <vt:lpstr>Products/apps you may wish to look into if you find yourself unable to control technological distractions (all have free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Waggoner Denton</dc:creator>
  <cp:lastModifiedBy>Ashley Waggoner Denton</cp:lastModifiedBy>
  <cp:revision>69</cp:revision>
  <dcterms:created xsi:type="dcterms:W3CDTF">2018-08-07T16:22:44Z</dcterms:created>
  <dcterms:modified xsi:type="dcterms:W3CDTF">2024-08-23T14:36:29Z</dcterms:modified>
</cp:coreProperties>
</file>